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61" r:id="rId6"/>
    <p:sldId id="280" r:id="rId7"/>
    <p:sldId id="262" r:id="rId8"/>
    <p:sldId id="264" r:id="rId9"/>
    <p:sldId id="291" r:id="rId10"/>
    <p:sldId id="284" r:id="rId11"/>
    <p:sldId id="286" r:id="rId12"/>
    <p:sldId id="287" r:id="rId13"/>
    <p:sldId id="288" r:id="rId14"/>
    <p:sldId id="295" r:id="rId15"/>
    <p:sldId id="293" r:id="rId16"/>
    <p:sldId id="285" r:id="rId17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9" autoAdjust="0"/>
  </p:normalViewPr>
  <p:slideViewPr>
    <p:cSldViewPr>
      <p:cViewPr>
        <p:scale>
          <a:sx n="100" d="100"/>
          <a:sy n="100" d="100"/>
        </p:scale>
        <p:origin x="-110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6476528482493"/>
          <c:y val="2.9703802249820353E-2"/>
          <c:w val="0.79521427093454244"/>
          <c:h val="0.755230079920796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อัตราการ Refer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2.5860727266184463E-2"/>
                  <c:y val="2.6109440723182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16-4E9F-954A-A243B1DB7C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1.1599999999999999</c:v>
                </c:pt>
                <c:pt idx="1">
                  <c:v>2.33</c:v>
                </c:pt>
                <c:pt idx="2" formatCode="0.00">
                  <c:v>1.1599999999999999</c:v>
                </c:pt>
                <c:pt idx="3">
                  <c:v>1.1599999999999999</c:v>
                </c:pt>
                <c:pt idx="4" formatCode="0.00">
                  <c:v>1.8</c:v>
                </c:pt>
                <c:pt idx="5">
                  <c:v>0</c:v>
                </c:pt>
                <c:pt idx="6" formatCode="0.00">
                  <c:v>0.9</c:v>
                </c:pt>
                <c:pt idx="7" formatCode="0.00">
                  <c:v>2.7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0.71</c:v>
                </c:pt>
                <c:pt idx="12">
                  <c:v>1.82</c:v>
                </c:pt>
                <c:pt idx="13">
                  <c:v>0</c:v>
                </c:pt>
                <c:pt idx="14" formatCode="0">
                  <c:v>0</c:v>
                </c:pt>
                <c:pt idx="15">
                  <c:v>0</c:v>
                </c:pt>
                <c:pt idx="16">
                  <c:v>0.95</c:v>
                </c:pt>
                <c:pt idx="17">
                  <c:v>0.95</c:v>
                </c:pt>
                <c:pt idx="18" formatCode="0">
                  <c:v>0</c:v>
                </c:pt>
                <c:pt idx="19">
                  <c:v>0</c:v>
                </c:pt>
                <c:pt idx="20" formatCode="0">
                  <c:v>2.86</c:v>
                </c:pt>
                <c:pt idx="21">
                  <c:v>3.45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6E-4525-8F15-BB2FD8C156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Sheet1!$C$2:$C$23</c:f>
              <c:numCache>
                <c:formatCode>_(* #,##0.00_);_(* \(#,##0.00\);_(* "-"??_);_(@_)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6E-4525-8F15-BB2FD8C156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Sheet1!$D$2:$D$23</c:f>
              <c:numCache>
                <c:formatCode>_(* #,##0.00_);_(* \(#,##0.00\);_(* "-"??_);_(@_)</c:formatCode>
                <c:ptCount val="22"/>
                <c:pt idx="0">
                  <c:v>-1.67</c:v>
                </c:pt>
                <c:pt idx="1">
                  <c:v>-1.67</c:v>
                </c:pt>
                <c:pt idx="2">
                  <c:v>-1.67</c:v>
                </c:pt>
                <c:pt idx="3">
                  <c:v>-1.67</c:v>
                </c:pt>
                <c:pt idx="4">
                  <c:v>-1.67</c:v>
                </c:pt>
                <c:pt idx="5">
                  <c:v>-1.67</c:v>
                </c:pt>
                <c:pt idx="6">
                  <c:v>-1.67</c:v>
                </c:pt>
                <c:pt idx="7">
                  <c:v>-1.67</c:v>
                </c:pt>
                <c:pt idx="8">
                  <c:v>-1.67</c:v>
                </c:pt>
                <c:pt idx="9">
                  <c:v>-1.67</c:v>
                </c:pt>
                <c:pt idx="10">
                  <c:v>-1.67</c:v>
                </c:pt>
                <c:pt idx="11">
                  <c:v>-1.67</c:v>
                </c:pt>
                <c:pt idx="12">
                  <c:v>-1.67</c:v>
                </c:pt>
                <c:pt idx="13">
                  <c:v>-1.67</c:v>
                </c:pt>
                <c:pt idx="14">
                  <c:v>-1.67</c:v>
                </c:pt>
                <c:pt idx="15">
                  <c:v>-1.67</c:v>
                </c:pt>
                <c:pt idx="16">
                  <c:v>-1.67</c:v>
                </c:pt>
                <c:pt idx="17">
                  <c:v>-1.67</c:v>
                </c:pt>
                <c:pt idx="18">
                  <c:v>-1.67</c:v>
                </c:pt>
                <c:pt idx="19">
                  <c:v>-1.67</c:v>
                </c:pt>
                <c:pt idx="20">
                  <c:v>-1.67</c:v>
                </c:pt>
                <c:pt idx="21">
                  <c:v>-1.67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6E-4525-8F15-BB2FD8C156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Sheet1!$E$2:$E$23</c:f>
              <c:numCache>
                <c:formatCode>_(* #,##0.00_);_(* \(#,##0.00\);_(* "-"??_);_(@_)</c:formatCode>
                <c:ptCount val="22"/>
                <c:pt idx="0">
                  <c:v>3.16</c:v>
                </c:pt>
                <c:pt idx="1">
                  <c:v>3.16</c:v>
                </c:pt>
                <c:pt idx="2">
                  <c:v>3.16</c:v>
                </c:pt>
                <c:pt idx="3">
                  <c:v>3.16</c:v>
                </c:pt>
                <c:pt idx="4">
                  <c:v>3.16</c:v>
                </c:pt>
                <c:pt idx="5">
                  <c:v>3.16</c:v>
                </c:pt>
                <c:pt idx="6">
                  <c:v>3.16</c:v>
                </c:pt>
                <c:pt idx="7">
                  <c:v>3.16</c:v>
                </c:pt>
                <c:pt idx="8">
                  <c:v>3.16</c:v>
                </c:pt>
                <c:pt idx="9">
                  <c:v>3.16</c:v>
                </c:pt>
                <c:pt idx="10">
                  <c:v>3.16</c:v>
                </c:pt>
                <c:pt idx="11">
                  <c:v>3.16</c:v>
                </c:pt>
                <c:pt idx="12">
                  <c:v>3.16</c:v>
                </c:pt>
                <c:pt idx="13">
                  <c:v>3.16</c:v>
                </c:pt>
                <c:pt idx="14">
                  <c:v>3.16</c:v>
                </c:pt>
                <c:pt idx="15">
                  <c:v>3.16</c:v>
                </c:pt>
                <c:pt idx="16">
                  <c:v>3.16</c:v>
                </c:pt>
                <c:pt idx="17">
                  <c:v>3.16</c:v>
                </c:pt>
                <c:pt idx="18">
                  <c:v>3.16</c:v>
                </c:pt>
                <c:pt idx="19">
                  <c:v>3.16</c:v>
                </c:pt>
                <c:pt idx="20">
                  <c:v>3.16</c:v>
                </c:pt>
                <c:pt idx="21">
                  <c:v>3.16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3B-439C-AFC6-617CFB602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735360"/>
        <c:axId val="134737280"/>
      </c:lineChart>
      <c:catAx>
        <c:axId val="13473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34737280"/>
        <c:crosses val="autoZero"/>
        <c:auto val="1"/>
        <c:lblAlgn val="ctr"/>
        <c:lblOffset val="100"/>
        <c:noMultiLvlLbl val="0"/>
      </c:catAx>
      <c:valAx>
        <c:axId val="13473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34735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/>
          <a:lstStyle/>
          <a:p>
            <a:pPr rtl="0">
              <a:defRPr sz="1400"/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span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/>
      </a:solidFill>
    </a:ln>
    <a:effectLst/>
  </c:spPr>
  <c:txPr>
    <a:bodyPr/>
    <a:lstStyle/>
    <a:p>
      <a:pPr>
        <a:defRPr sz="1200">
          <a:latin typeface="BrowalliaUPC" pitchFamily="34" charset="-34"/>
          <a:cs typeface="BrowalliaUPC" pitchFamily="34" charset="-34"/>
        </a:defRPr>
      </a:pPr>
      <a:endParaRPr lang="th-TH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6476528482493"/>
          <c:y val="2.970380224982035E-2"/>
          <c:w val="0.79521427093454244"/>
          <c:h val="0.755230079920796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อัตราการ Re-admit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2.5860727266184463E-2"/>
                  <c:y val="2.6109440723182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16-4E9F-954A-A243B1DB7C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 formatCode="0.00">
                  <c:v>1.1599999999999999</c:v>
                </c:pt>
                <c:pt idx="3">
                  <c:v>0</c:v>
                </c:pt>
                <c:pt idx="4" formatCode="0.00">
                  <c:v>2.7</c:v>
                </c:pt>
                <c:pt idx="5">
                  <c:v>0</c:v>
                </c:pt>
                <c:pt idx="6" formatCode="0.00">
                  <c:v>0.9</c:v>
                </c:pt>
                <c:pt idx="7" formatCode="0.00">
                  <c:v>0.9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0.71</c:v>
                </c:pt>
                <c:pt idx="12">
                  <c:v>0</c:v>
                </c:pt>
                <c:pt idx="13">
                  <c:v>0</c:v>
                </c:pt>
                <c:pt idx="14" formatCode="0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 formatCode="0">
                  <c:v>0</c:v>
                </c:pt>
                <c:pt idx="19">
                  <c:v>0</c:v>
                </c:pt>
                <c:pt idx="20" formatCode="0">
                  <c:v>0</c:v>
                </c:pt>
                <c:pt idx="21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6E-4525-8F15-BB2FD8C156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Sheet1!$C$2:$C$23</c:f>
              <c:numCache>
                <c:formatCode>_(* #,##0.00_);_(* \(#,##0.00\);_(* "-"??_);_(@_)</c:formatCode>
                <c:ptCount val="22"/>
                <c:pt idx="0">
                  <c:v>0.28999999999999998</c:v>
                </c:pt>
                <c:pt idx="1">
                  <c:v>0.28999999999999998</c:v>
                </c:pt>
                <c:pt idx="2">
                  <c:v>0.28999999999999998</c:v>
                </c:pt>
                <c:pt idx="3">
                  <c:v>0.28999999999999998</c:v>
                </c:pt>
                <c:pt idx="4">
                  <c:v>0.28999999999999998</c:v>
                </c:pt>
                <c:pt idx="5">
                  <c:v>0.28999999999999998</c:v>
                </c:pt>
                <c:pt idx="6">
                  <c:v>0.28999999999999998</c:v>
                </c:pt>
                <c:pt idx="7">
                  <c:v>0.28999999999999998</c:v>
                </c:pt>
                <c:pt idx="8">
                  <c:v>0.28999999999999998</c:v>
                </c:pt>
                <c:pt idx="9">
                  <c:v>0.28999999999999998</c:v>
                </c:pt>
                <c:pt idx="10">
                  <c:v>0.28999999999999998</c:v>
                </c:pt>
                <c:pt idx="11">
                  <c:v>0.28999999999999998</c:v>
                </c:pt>
                <c:pt idx="12">
                  <c:v>0.28999999999999998</c:v>
                </c:pt>
                <c:pt idx="13">
                  <c:v>0.28999999999999998</c:v>
                </c:pt>
                <c:pt idx="14">
                  <c:v>0.28999999999999998</c:v>
                </c:pt>
                <c:pt idx="15">
                  <c:v>0.28999999999999998</c:v>
                </c:pt>
                <c:pt idx="16">
                  <c:v>0.28999999999999998</c:v>
                </c:pt>
                <c:pt idx="17">
                  <c:v>0.28999999999999998</c:v>
                </c:pt>
                <c:pt idx="18">
                  <c:v>0.28999999999999998</c:v>
                </c:pt>
                <c:pt idx="19">
                  <c:v>0.28999999999999998</c:v>
                </c:pt>
                <c:pt idx="20">
                  <c:v>0.28999999999999998</c:v>
                </c:pt>
                <c:pt idx="21">
                  <c:v>0.28999999999999998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6E-4525-8F15-BB2FD8C156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Sheet1!$D$2:$D$23</c:f>
              <c:numCache>
                <c:formatCode>_(* #,##0.00_);_(* \(#,##0.00\);_(* "-"??_);_(@_)</c:formatCode>
                <c:ptCount val="22"/>
                <c:pt idx="0">
                  <c:v>-1.01</c:v>
                </c:pt>
                <c:pt idx="1">
                  <c:v>-1.01</c:v>
                </c:pt>
                <c:pt idx="2">
                  <c:v>-1.01</c:v>
                </c:pt>
                <c:pt idx="3">
                  <c:v>-1.01</c:v>
                </c:pt>
                <c:pt idx="4">
                  <c:v>-1.01</c:v>
                </c:pt>
                <c:pt idx="5">
                  <c:v>-1.01</c:v>
                </c:pt>
                <c:pt idx="6">
                  <c:v>-1.01</c:v>
                </c:pt>
                <c:pt idx="7">
                  <c:v>-1.01</c:v>
                </c:pt>
                <c:pt idx="8">
                  <c:v>-1.01</c:v>
                </c:pt>
                <c:pt idx="9">
                  <c:v>-1.01</c:v>
                </c:pt>
                <c:pt idx="10">
                  <c:v>-1.01</c:v>
                </c:pt>
                <c:pt idx="11">
                  <c:v>-1.01</c:v>
                </c:pt>
                <c:pt idx="12">
                  <c:v>-1.01</c:v>
                </c:pt>
                <c:pt idx="13">
                  <c:v>-1.01</c:v>
                </c:pt>
                <c:pt idx="14">
                  <c:v>-1.01</c:v>
                </c:pt>
                <c:pt idx="15">
                  <c:v>-1.01</c:v>
                </c:pt>
                <c:pt idx="16">
                  <c:v>-1.01</c:v>
                </c:pt>
                <c:pt idx="17">
                  <c:v>-1.01</c:v>
                </c:pt>
                <c:pt idx="18">
                  <c:v>-1.01</c:v>
                </c:pt>
                <c:pt idx="19">
                  <c:v>-1.01</c:v>
                </c:pt>
                <c:pt idx="20">
                  <c:v>-1.01</c:v>
                </c:pt>
                <c:pt idx="21">
                  <c:v>-1.01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6E-4525-8F15-BB2FD8C156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1/62</c:v>
                </c:pt>
                <c:pt idx="1">
                  <c:v>2/62</c:v>
                </c:pt>
                <c:pt idx="2">
                  <c:v>3/62</c:v>
                </c:pt>
                <c:pt idx="3">
                  <c:v>4/62</c:v>
                </c:pt>
                <c:pt idx="4">
                  <c:v>1/63</c:v>
                </c:pt>
                <c:pt idx="5">
                  <c:v>2/63</c:v>
                </c:pt>
                <c:pt idx="6">
                  <c:v>3/63</c:v>
                </c:pt>
                <c:pt idx="7">
                  <c:v>4/63</c:v>
                </c:pt>
                <c:pt idx="8">
                  <c:v>1/64</c:v>
                </c:pt>
                <c:pt idx="9">
                  <c:v>2/64</c:v>
                </c:pt>
                <c:pt idx="10">
                  <c:v>3/64</c:v>
                </c:pt>
                <c:pt idx="11">
                  <c:v>4/64</c:v>
                </c:pt>
                <c:pt idx="12">
                  <c:v>1/65</c:v>
                </c:pt>
                <c:pt idx="13">
                  <c:v>2/65</c:v>
                </c:pt>
                <c:pt idx="14">
                  <c:v>3/65</c:v>
                </c:pt>
                <c:pt idx="15">
                  <c:v>4/65</c:v>
                </c:pt>
                <c:pt idx="16">
                  <c:v>1/66</c:v>
                </c:pt>
                <c:pt idx="17">
                  <c:v>2/66</c:v>
                </c:pt>
                <c:pt idx="18">
                  <c:v>3/66</c:v>
                </c:pt>
                <c:pt idx="19">
                  <c:v>4/66</c:v>
                </c:pt>
                <c:pt idx="20">
                  <c:v>1/67</c:v>
                </c:pt>
                <c:pt idx="21">
                  <c:v>2/67</c:v>
                </c:pt>
              </c:strCache>
            </c:strRef>
          </c:cat>
          <c:val>
            <c:numRef>
              <c:f>Sheet1!$E$2:$E$23</c:f>
              <c:numCache>
                <c:formatCode>_(* #,##0.00_);_(* \(#,##0.00\);_(* "-"??_);_(@_)</c:formatCode>
                <c:ptCount val="22"/>
                <c:pt idx="0">
                  <c:v>1.59</c:v>
                </c:pt>
                <c:pt idx="1">
                  <c:v>1.59</c:v>
                </c:pt>
                <c:pt idx="2">
                  <c:v>1.59</c:v>
                </c:pt>
                <c:pt idx="3">
                  <c:v>1.59</c:v>
                </c:pt>
                <c:pt idx="4">
                  <c:v>1.59</c:v>
                </c:pt>
                <c:pt idx="5">
                  <c:v>1.59</c:v>
                </c:pt>
                <c:pt idx="6">
                  <c:v>1.59</c:v>
                </c:pt>
                <c:pt idx="7">
                  <c:v>1.59</c:v>
                </c:pt>
                <c:pt idx="8">
                  <c:v>1.59</c:v>
                </c:pt>
                <c:pt idx="9">
                  <c:v>1.59</c:v>
                </c:pt>
                <c:pt idx="10">
                  <c:v>1.59</c:v>
                </c:pt>
                <c:pt idx="11">
                  <c:v>1.59</c:v>
                </c:pt>
                <c:pt idx="12">
                  <c:v>1.59</c:v>
                </c:pt>
                <c:pt idx="13">
                  <c:v>1.59</c:v>
                </c:pt>
                <c:pt idx="14">
                  <c:v>1.59</c:v>
                </c:pt>
                <c:pt idx="15">
                  <c:v>1.59</c:v>
                </c:pt>
                <c:pt idx="16">
                  <c:v>1.59</c:v>
                </c:pt>
                <c:pt idx="17">
                  <c:v>1.59</c:v>
                </c:pt>
                <c:pt idx="18">
                  <c:v>1.59</c:v>
                </c:pt>
                <c:pt idx="19">
                  <c:v>1.59</c:v>
                </c:pt>
                <c:pt idx="20">
                  <c:v>1.59</c:v>
                </c:pt>
                <c:pt idx="21">
                  <c:v>1.59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3B-439C-AFC6-617CFB602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11072"/>
        <c:axId val="213488384"/>
      </c:lineChart>
      <c:catAx>
        <c:axId val="21301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213488384"/>
        <c:crosses val="autoZero"/>
        <c:auto val="1"/>
        <c:lblAlgn val="ctr"/>
        <c:lblOffset val="100"/>
        <c:noMultiLvlLbl val="0"/>
      </c:catAx>
      <c:valAx>
        <c:axId val="21348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2130110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/>
          <a:lstStyle/>
          <a:p>
            <a:pPr rtl="0">
              <a:defRPr sz="1400"/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span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/>
      </a:solidFill>
    </a:ln>
    <a:effectLst/>
  </c:spPr>
  <c:txPr>
    <a:bodyPr/>
    <a:lstStyle/>
    <a:p>
      <a:pPr>
        <a:defRPr sz="1200">
          <a:latin typeface="BrowalliaUPC" pitchFamily="34" charset="-34"/>
          <a:cs typeface="BrowalliaUPC" pitchFamily="34" charset="-34"/>
        </a:defRPr>
      </a:pPr>
      <a:endParaRPr lang="th-TH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8612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733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998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8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58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61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7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1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65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56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6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610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67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72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8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35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37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55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12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21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90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1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65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46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252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93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44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06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34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403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321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393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0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23471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54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87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475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09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9427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583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852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377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757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DF22-C9EB-4820-AFF6-FA887586580E}" type="datetimeFigureOut">
              <a:rPr lang="th-TH" smtClean="0"/>
              <a:pPr/>
              <a:t>04/06/67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6C88-7C23-41A8-A83A-D4FDFC7C7CD7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246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2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3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3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77817" y="116632"/>
            <a:ext cx="7824899" cy="43858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lIns="68580" tIns="34290" rIns="68580" bIns="34290" anchor="ctr">
            <a:spAutoFit/>
          </a:bodyPr>
          <a:lstStyle/>
          <a:p>
            <a:pPr algn="ctr" eaLnBrk="0" hangingPunct="0"/>
            <a:r>
              <a:rPr lang="th-TH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ea typeface="Calibri" panose="020F0502020204030204" pitchFamily="34" charset="0"/>
                <a:cs typeface="BrowalliaUPC" pitchFamily="34" charset="-34"/>
              </a:rPr>
              <a:t>เป้าหมาย ปัจจัยขับเคลื่อน ตัวชี้วัด </a:t>
            </a:r>
            <a:r>
              <a:rPr lang="th-TH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ea typeface="Calibri" panose="020F0502020204030204" pitchFamily="34" charset="0"/>
                <a:cs typeface="BrowalliaUPC" pitchFamily="34" charset="-34"/>
              </a:rPr>
              <a:t>แนวทางการดูแลทารกแรกเกิดที่มีภาวะตัวเหลือง</a:t>
            </a:r>
            <a:endParaRPr lang="en-US" alt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3013" name="TextBox 2"/>
          <p:cNvSpPr txBox="1">
            <a:spLocks noChangeArrowheads="1"/>
          </p:cNvSpPr>
          <p:nvPr/>
        </p:nvSpPr>
        <p:spPr bwMode="auto">
          <a:xfrm>
            <a:off x="179512" y="2706598"/>
            <a:ext cx="1201820" cy="138499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เป้าหมาย</a:t>
            </a: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ลดอัตราการเปลี่ยนถ่ายเลือดในทารกที่มีภาวะตัวเหลือง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ลดการเกิดภาวะ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kernicterus  </a:t>
            </a:r>
            <a:endParaRPr lang="en-US" altLang="th-TH" sz="14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1814135" y="3193812"/>
            <a:ext cx="935895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การวางแผน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ดูแลรักษา</a:t>
            </a:r>
            <a:endParaRPr lang="en-US" altLang="th-TH" sz="14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16" name="TextBox 12"/>
          <p:cNvSpPr txBox="1">
            <a:spLocks noChangeArrowheads="1"/>
          </p:cNvSpPr>
          <p:nvPr/>
        </p:nvSpPr>
        <p:spPr bwMode="auto">
          <a:xfrm>
            <a:off x="1863980" y="1340768"/>
            <a:ext cx="893274" cy="30777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</a:t>
            </a:r>
            <a:endParaRPr lang="en-US" altLang="th-TH" sz="14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17" name="TextBox 13"/>
          <p:cNvSpPr txBox="1">
            <a:spLocks noChangeArrowheads="1"/>
          </p:cNvSpPr>
          <p:nvPr/>
        </p:nvSpPr>
        <p:spPr bwMode="auto">
          <a:xfrm>
            <a:off x="3025015" y="1068418"/>
            <a:ext cx="2339073" cy="138499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การประเมินเพื่อแยกภาวะตัวเหลืองทั้งสองออกจากกัน เพื่อเลือกให้การดูแลและรักษาอย่างเหมาะสมจะประกอบด้วย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 การซักประวัติ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 การตรวจร่างกาย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 ผลการตรวจทางห้องปฏิบัติการ</a:t>
            </a:r>
            <a:endParaRPr lang="th-TH" altLang="th-TH" sz="1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285" y="463817"/>
            <a:ext cx="85632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75656" y="463817"/>
            <a:ext cx="14334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459052"/>
            <a:ext cx="166584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0112" y="459052"/>
            <a:ext cx="227979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43024" name="TextBox 12"/>
          <p:cNvSpPr txBox="1">
            <a:spLocks noChangeArrowheads="1"/>
          </p:cNvSpPr>
          <p:nvPr/>
        </p:nvSpPr>
        <p:spPr bwMode="auto">
          <a:xfrm>
            <a:off x="3040410" y="3051537"/>
            <a:ext cx="2323678" cy="11695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การวางแผนดูแลรักษาอย่างเหมาะสม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1. การใช้แสงบำบัดหรือการส่องไฟ (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Phototherapy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2. การรักษาโดยการเปลี่ยนถ่ายเลือด (</a:t>
            </a:r>
            <a:r>
              <a:rPr lang="en-US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Excharge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Tran fusion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en-US" altLang="th-TH" sz="1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26" name="TextBox 6"/>
          <p:cNvSpPr txBox="1">
            <a:spLocks noChangeArrowheads="1"/>
          </p:cNvSpPr>
          <p:nvPr/>
        </p:nvSpPr>
        <p:spPr bwMode="auto">
          <a:xfrm>
            <a:off x="5645252" y="2953750"/>
            <a:ext cx="3312368" cy="138499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ปรับการประเมินภาวะตัวเหลืองโดยการตรวจร่างกายและใช้เครื่องวัดค่าตัวเหลืองทางผิวหนังจากวันละ 1 ครั้งในเวรเช้า เป็นเวรละ 1 ครั้งในทะราย (2562)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ส่ง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Hct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, MB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ตรวจที่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Lab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ได้ถึงเวลา (20.00 น.)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รักษาตามเกณฑ์การส่องไฟ โดยแยกเกณฑ์ตาม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GA </a:t>
            </a:r>
            <a:r>
              <a:rPr lang="en-US" altLang="th-TH" sz="1400" u="sng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&gt;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35 </a:t>
            </a:r>
            <a:r>
              <a:rPr lang="en-US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wk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&lt; 35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wk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(ดังเอกสารแนบ) (2562)</a:t>
            </a:r>
            <a:endParaRPr lang="th-TH" altLang="th-TH" sz="1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27" name="TextBox 6"/>
          <p:cNvSpPr txBox="1">
            <a:spLocks noChangeArrowheads="1"/>
          </p:cNvSpPr>
          <p:nvPr/>
        </p:nvSpPr>
        <p:spPr bwMode="auto">
          <a:xfrm>
            <a:off x="5652120" y="949246"/>
            <a:ext cx="3298632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u="sng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การซักประวัติ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เช่น ประวัติการคลอด การแท้งบุตรบ่อย การติดเชื้อการใช้ยาหรือประวัติไข้ออกผื่นของมารดาขณะตั้งครรภ์ โรคทางพันธุกรรม หรือประวัติปริมาณน้ำนมของมารดา (2562)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u="sng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การตรวจร่างกาย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โดยใช้นิ้วกดผิวหนังหลังดูสีผิวบริเวณที่ถูกกดจะเห็นสีเหลืองชัดขึ้น (2562)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u="sng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ผลการตรวจทางห้องปฏิบัติการ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การได้รับการตรวจระดับ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bilirubin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ใน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serum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ซึ่งตรวจค่า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400" dirty="0" err="1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Hct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, MB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จากเลือดที่เจาะบริเวณส้นเท้าของทารก (2562)</a:t>
            </a:r>
            <a:endParaRPr lang="th-TH" altLang="th-TH" sz="16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43032" name="ลูกศรเชื่อมต่อแบบตรง 43031"/>
          <p:cNvCxnSpPr/>
          <p:nvPr/>
        </p:nvCxnSpPr>
        <p:spPr>
          <a:xfrm flipH="1">
            <a:off x="5436096" y="1832829"/>
            <a:ext cx="1707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ลูกศรเชื่อมต่อแบบตรง 111"/>
          <p:cNvCxnSpPr/>
          <p:nvPr/>
        </p:nvCxnSpPr>
        <p:spPr>
          <a:xfrm flipH="1">
            <a:off x="2771800" y="3428998"/>
            <a:ext cx="21815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ลูกศรเชื่อมต่อแบบตรง 112"/>
          <p:cNvCxnSpPr/>
          <p:nvPr/>
        </p:nvCxnSpPr>
        <p:spPr>
          <a:xfrm flipH="1">
            <a:off x="5436096" y="3625285"/>
            <a:ext cx="1655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ลูกศรเชื่อมต่อแบบตรง 64"/>
          <p:cNvCxnSpPr/>
          <p:nvPr/>
        </p:nvCxnSpPr>
        <p:spPr>
          <a:xfrm flipH="1">
            <a:off x="2750030" y="1494418"/>
            <a:ext cx="20926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/>
          <p:nvPr/>
        </p:nvCxnSpPr>
        <p:spPr>
          <a:xfrm flipH="1">
            <a:off x="1368610" y="32129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834337" y="5157192"/>
            <a:ext cx="1020327" cy="52322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สมรรถนะแพทย์/พยาบาล</a:t>
            </a:r>
          </a:p>
        </p:txBody>
      </p:sp>
      <p:sp>
        <p:nvSpPr>
          <p:cNvPr id="69" name="TextBox 6"/>
          <p:cNvSpPr txBox="1">
            <a:spLocks noChangeArrowheads="1"/>
          </p:cNvSpPr>
          <p:nvPr/>
        </p:nvSpPr>
        <p:spPr bwMode="auto">
          <a:xfrm>
            <a:off x="5658988" y="4494019"/>
            <a:ext cx="3298632" cy="2031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400" dirty="0" smtClean="0">
                <a:latin typeface="BrowalliaUPC" pitchFamily="34" charset="-34"/>
                <a:cs typeface="BrowalliaUPC" pitchFamily="34" charset="-34"/>
              </a:rPr>
              <a:t>-</a:t>
            </a:r>
            <a:r>
              <a:rPr lang="th-TH" altLang="th-TH" sz="1400" dirty="0" smtClean="0">
                <a:latin typeface="BrowalliaUPC" pitchFamily="34" charset="-34"/>
                <a:cs typeface="BrowalliaUPC" pitchFamily="34" charset="-34"/>
              </a:rPr>
              <a:t> พยาบาลต้องมีความรู้และทักษะในการดูแลทารก การเฝ้าติดตามอาการของทารกโดยละเอียด การติดตามผลที่เหมาะสม และทราบเกณฑ์ในการตรวจ รวมทั้งเกณฑ์การให้การรักษาทารกที่มีภาวะตัวเหลืองผิดปกติ สามารถนำมาพิจารณาและคัดกรองทารกตัวเหลืองที่อยู่ในกลุ่มเสี่ยงได้อย่างทันท่วงทีโดยอาศัยการประเมินที่รวดเร็ว เพื่อให้สามารถดูแลช่วยเหลือได้ทัน หากพบความผิดปกติจะช่วยลดภาวะแทรกซ้อนของโรคได้ รวมทั้งเทคนิคการเจาะเลือดและการส่งเลือดตรวจทางห้องปฏิบัติการที่เหมาะสม</a:t>
            </a:r>
            <a:endParaRPr lang="th-TH" altLang="th-TH" sz="11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0" name="TextBox 12"/>
          <p:cNvSpPr txBox="1">
            <a:spLocks noChangeArrowheads="1"/>
          </p:cNvSpPr>
          <p:nvPr/>
        </p:nvSpPr>
        <p:spPr bwMode="auto">
          <a:xfrm>
            <a:off x="3108072" y="4725144"/>
            <a:ext cx="2328024" cy="138499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มีทักษะในการประเมินผล แยกชนิดของภาวะตัวเหลือง โดยอาศัยจากประวัติ การตรวจร่างกายและผลการตรวจทางห้องปฏิบัติการ เพื่อช่วยวินิจฉัยแยกชนิดคือ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1.  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Physiologic  jaundice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2.  Pathologic </a:t>
            </a:r>
            <a:r>
              <a:rPr lang="en-US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kaimdoce</a:t>
            </a:r>
            <a:endParaRPr lang="en-US" altLang="th-TH" sz="1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77" name="ลูกศรเชื่อมต่อแบบตรง 76"/>
          <p:cNvCxnSpPr/>
          <p:nvPr/>
        </p:nvCxnSpPr>
        <p:spPr>
          <a:xfrm flipH="1">
            <a:off x="5436096" y="5373216"/>
            <a:ext cx="1873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>
            <a:off x="2847393" y="5373216"/>
            <a:ext cx="2238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512" y="4149080"/>
            <a:ext cx="12446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4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อัตราการการส่งต่อ รพศ. เพื่อเปลี่ยนถ่ายเลือด (เป้าหมาย </a:t>
            </a:r>
            <a:r>
              <a:rPr lang="en-US" sz="1400" u="sng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en-US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4</a:t>
            </a:r>
            <a:r>
              <a:rPr lang="th-TH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อัตราการ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re-admit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ด้วยภาวะตัวเหลือง (เป้าหมาย </a:t>
            </a:r>
            <a:r>
              <a:rPr lang="en-US" sz="1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4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อัตราการเกิดภาวะ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kernicterus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(เป้าหมาย </a:t>
            </a:r>
            <a:r>
              <a:rPr lang="en-US" sz="1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4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7" name="ตัวเชื่อมต่อหักมุม 6"/>
          <p:cNvCxnSpPr>
            <a:stCxn id="43016" idx="1"/>
            <a:endCxn id="67" idx="1"/>
          </p:cNvCxnSpPr>
          <p:nvPr/>
        </p:nvCxnSpPr>
        <p:spPr>
          <a:xfrm rot="10800000" flipV="1">
            <a:off x="1834338" y="1494656"/>
            <a:ext cx="29643" cy="3924145"/>
          </a:xfrm>
          <a:prstGeom prst="bentConnector3">
            <a:avLst>
              <a:gd name="adj1" fmla="val 87117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63689" y="1645350"/>
            <a:ext cx="1195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3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r>
              <a:rPr lang="th-TH" sz="13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อัตราการเกิดภาวะตัวเหลืองจากระดับ</a:t>
            </a:r>
            <a:r>
              <a:rPr lang="en-US" sz="13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bilirubin</a:t>
            </a:r>
            <a:r>
              <a:rPr lang="th-TH" sz="13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ใน</a:t>
            </a:r>
            <a:r>
              <a:rPr lang="en-US" sz="13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serum</a:t>
            </a:r>
            <a:r>
              <a:rPr lang="th-TH" sz="13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สูงขึ้น</a:t>
            </a:r>
            <a:endParaRPr lang="th-TH" sz="1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14" name="ตัวเชื่อมต่อตรง 13"/>
          <p:cNvCxnSpPr>
            <a:endCxn id="43014" idx="1"/>
          </p:cNvCxnSpPr>
          <p:nvPr/>
        </p:nvCxnSpPr>
        <p:spPr>
          <a:xfrm>
            <a:off x="1613727" y="3455422"/>
            <a:ext cx="200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15188" y="3789040"/>
            <a:ext cx="1093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2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อัตราการส่งต่อเพื่อเปลี่ยนถ่ายเลือด</a:t>
            </a:r>
          </a:p>
          <a:p>
            <a:r>
              <a:rPr lang="th-TH" sz="1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อัตราการ</a:t>
            </a:r>
            <a:r>
              <a:rPr lang="en-US" sz="1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re-admit</a:t>
            </a:r>
            <a:r>
              <a:rPr lang="th-TH" sz="1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ด้วยภาวะตัวเหลือง</a:t>
            </a:r>
            <a:endParaRPr lang="th-TH" sz="1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5" name="กล่องข้อความ 2"/>
          <p:cNvSpPr txBox="1">
            <a:spLocks noChangeArrowheads="1"/>
          </p:cNvSpPr>
          <p:nvPr/>
        </p:nvSpPr>
        <p:spPr bwMode="auto">
          <a:xfrm>
            <a:off x="7350571" y="408087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6" name="กล่องข้อความ 2"/>
          <p:cNvSpPr txBox="1">
            <a:spLocks noChangeArrowheads="1"/>
          </p:cNvSpPr>
          <p:nvPr/>
        </p:nvSpPr>
        <p:spPr bwMode="auto">
          <a:xfrm>
            <a:off x="8244408" y="6429375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1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5696" y="5661248"/>
            <a:ext cx="124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4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pPr lvl="0">
              <a:spcBef>
                <a:spcPct val="0"/>
              </a:spcBef>
            </a:pPr>
            <a:r>
              <a:rPr lang="th-TH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อัตราการเกิดภาวะ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kernicterus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69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17156" y="1340768"/>
            <a:ext cx="7742695" cy="4248472"/>
          </a:xfrm>
        </p:spPr>
        <p:txBody>
          <a:bodyPr>
            <a:noAutofit/>
          </a:bodyPr>
          <a:lstStyle/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วิเคราะห์ </a:t>
            </a:r>
            <a:br>
              <a:rPr lang="th-TH" sz="18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ในปี 2566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2 ราย พบว่าสาเหตุจาก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Physiological jaundice, Pathological jaundice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อย่างละ 1 ราย ปัญหาจากด้านสาเหตุ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Physiological jaundice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มาจากปัจจัยมารดาเรื่องหัวนมบอด ทำให้ทารกไม่สามารถดูดนมมารดาได้ ร่วมกับมีน้ำนมน้อยใน 24 ชั่วโมงแรก ไม่ได้มีการรายงานแพทย์ เพื่อพิจารณาใน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Motilium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1x1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po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pc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ร่วมกับทารกคลอด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BBA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ด้านสาเหตุ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Pathological jaundice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พบว่าไม่ได้มีการเจาะหาสาเหตุภาวะ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Neonatal jaundice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เริ่มดูแลมารดาตั้งแต่ระยะ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ANC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ให้มีประสิทธิภาพ โดยการตรวจเต้านมและหัวนมหญิงตั้งครรภ์ทุกราย และลงบันทึกการตรวจในสมุดสีชมพู ในรายที่มีปัญหาหัวนมสั้น/บอด/บุ๋ม ดำเนินการแก้ไขหัวนมตั้งแต่ครั้งแรกที่พบด้วย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syring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ประทุมแก้ว และการนวดดึงหัวนมแบบวิธี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Hoffman technique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ผลลัพธ์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 ในปี 2566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2 ราย 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u="sng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32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10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49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17156" y="1340768"/>
            <a:ext cx="7742695" cy="4248472"/>
          </a:xfrm>
        </p:spPr>
        <p:txBody>
          <a:bodyPr>
            <a:noAutofit/>
          </a:bodyPr>
          <a:lstStyle/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วิเคราะห์ </a:t>
            </a:r>
            <a:br>
              <a:rPr lang="th-TH" sz="18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ในปี 2567 (ต.ค.66 – มี.ค. 67)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2 ราย พบว่าสาเหตุจาก </a:t>
            </a:r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Pathological jaundice</a:t>
            </a: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,Physiological jaundice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อย่างละ 1 ราย </a:t>
            </a: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ปัญหาจากด้านสาเหตุ </a:t>
            </a:r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Pathological jaundice</a:t>
            </a: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พบว่า ทารกมีภาวะ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G6PD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ด้านสาเหตุ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Physiological jaundice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มาจากปัจจัยมารดา น้ำนมไหลน้อยใน 24 ชั่วโมงแรก ร่วมกับทารกตัวโต มีน้ำหนักแรกคลอด 3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,670 g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ยอดทารกตัวเหลืองมีแนวโน้มลดลง เนื่องจากมีการประเมินได้อย่างรวดเร็ว แต่ยังพบว่าทารกตัวเหลืองได้รับการ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มาจากปัจจัยทางด้านมารดา ในเรื่องของน้ำนมไหลน้อยใน 24 ชั่วโมงแรกหลังคลอด ควรพัฒนาต่อในเรื่องของการพิจารณาในการให้นมเสริม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ผลลัพธ์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 ในปี 2567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2 ราย 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u="sng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32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11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1527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22201"/>
            <a:ext cx="8208912" cy="543594"/>
          </a:xfrm>
        </p:spPr>
        <p:txBody>
          <a:bodyPr>
            <a:normAutofit/>
          </a:bodyPr>
          <a:lstStyle/>
          <a:p>
            <a:pPr algn="ctr"/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sz="4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568" y="764704"/>
            <a:ext cx="78488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อัตราการ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Re-admit 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ด้วย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10" name="แผนภูมิ 9">
            <a:extLst>
              <a:ext uri="{FF2B5EF4-FFF2-40B4-BE49-F238E27FC236}">
                <a16:creationId xmlns:lc="http://schemas.openxmlformats.org/drawingml/2006/lockedCanvas" xmlns:arto="http://schemas.microsoft.com/office/word/2006/arto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15="http://schemas.microsoft.com/office/word/2012/wordml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FBDBB9C3-D7DD-448B-BB4F-A340A8F31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1286749"/>
              </p:ext>
            </p:extLst>
          </p:nvPr>
        </p:nvGraphicFramePr>
        <p:xfrm>
          <a:off x="827584" y="141277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12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0690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7628" y="1055853"/>
            <a:ext cx="7892224" cy="5383343"/>
          </a:xfrm>
        </p:spPr>
        <p:txBody>
          <a:bodyPr>
            <a:noAutofit/>
          </a:bodyPr>
          <a:lstStyle/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วิเคราะห์ </a:t>
            </a:r>
            <a:br>
              <a:rPr lang="th-TH" sz="18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ในปี 2563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Re-admit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ร้อยละ 36.36 มากกว่าในปี 2562 ปัญหาจากการวางแผนจำหน่ายมารดาและทารก   ไม่ครอบคลุม และไม่ได้ประเมินความพร้อมของมารดาในการเลี้ยงดูทารกที่บ้านโดยเฉพาะมารดาครรภ์แรก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วางแผนจำหน่ายมารดาและทารก โดยประเมินการไหลของน้ำนมร่วมกับการประเมิน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latch score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หากน้ำนมไหลไม่ดีและ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Latch score &lt; 9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คะแนน ไม่จำหน่ายกลับบ้าน พร้อมทั้งประเมินความพร้อมของมารดาทุกราย โดยเน้นย้ำในมารดาครรภ์แรกทุกราย ในเรื่องของการเตรียมความพร้อมในการดูแลทารกและการให้คำแนะนำในการดูแลทารกขณะอยู่บ้าน 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ผลลัพธ์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 ยังพบมีการ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Re-admit 1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รายในปี 2564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sz="1800" dirty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b="1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b="1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1800" b="1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   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ในปี 2564 </a:t>
            </a:r>
            <a:r>
              <a:rPr lang="en-US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Re-admit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ด้วย </a:t>
            </a:r>
            <a:r>
              <a:rPr lang="en-US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Neonatal jaundice 1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ราย ปัญหา มีสาเหตุตัวเหลืองมาจาก </a:t>
            </a:r>
            <a:r>
              <a:rPr lang="en-US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Pathological jaundice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ร่วมกับมารดาเป็นแรงงานต่างด้าวมีปัญหาเรื่องการสื่อสาร</a:t>
            </a:r>
            <a:b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  - สอนมารดาปฏิบัติตามหลัก 3 ด คือ ดูดเร็ว ดูดบ่อย ดูดถูกวิธี และสอน/สาธิตการอุ้มทารกในท่าที่ถูกต้องกับมารดาทุกราย พร้อมส่งเสริมความพร้อมในการ </a:t>
            </a:r>
            <a:r>
              <a:rPr lang="en-US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Breast feeding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กับมารดาทุกรายก่อนกลับบ้าน </a:t>
            </a:r>
            <a:b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ผลลัพธ์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	 ไม่พบอัตราการ </a:t>
            </a:r>
            <a:r>
              <a:rPr lang="en-US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Re-admit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ด้วย </a:t>
            </a:r>
            <a:r>
              <a:rPr lang="en-US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Neonatal jaundice </a:t>
            </a:r>
            <a: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ในปี 2565-2566 </a:t>
            </a:r>
            <a:br>
              <a:rPr lang="th-TH" sz="1800" dirty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en-US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200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แผนการพัฒนาต่อเนื่อง</a:t>
            </a:r>
            <a:r>
              <a:rPr lang="en-US" sz="200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en-US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sz="20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- เน้นการเลี้ยงลูกด้วยนมแม่ ร่วมกับ </a:t>
            </a:r>
            <a:r>
              <a:rPr lang="th-TH" sz="2000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20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ม. และชุมชน ในการรณรงค์ให้เลี้ยงลูกด้วยนมแม่ โดยมีการส่ง      </a:t>
            </a:r>
            <a:r>
              <a:rPr lang="th-TH" sz="2000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20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ม. อบรมเป็นปราชญ์นมแม่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th-TH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32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13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49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78380" y="103438"/>
            <a:ext cx="6858288" cy="43858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ของแนวทางการดูแลทารกแรกเกิดที่มีภาวะตัวเหลือง</a:t>
            </a:r>
            <a:endParaRPr lang="en-US" alt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93" name="ตัวเชื่อมต่อตรง 292"/>
          <p:cNvCxnSpPr/>
          <p:nvPr/>
        </p:nvCxnSpPr>
        <p:spPr>
          <a:xfrm>
            <a:off x="11557950" y="2349849"/>
            <a:ext cx="2" cy="111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กล่องข้อความ 2"/>
          <p:cNvSpPr txBox="1">
            <a:spLocks noChangeArrowheads="1"/>
          </p:cNvSpPr>
          <p:nvPr/>
        </p:nvSpPr>
        <p:spPr bwMode="auto">
          <a:xfrm>
            <a:off x="2771800" y="692696"/>
            <a:ext cx="3096344" cy="328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ทารกแรกคลอดที่รับไว้รักษาตัวอยู่ที่โรงพยาบาล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7" name="กล่องข้อความ 2"/>
          <p:cNvSpPr txBox="1">
            <a:spLocks noChangeArrowheads="1"/>
          </p:cNvSpPr>
          <p:nvPr/>
        </p:nvSpPr>
        <p:spPr bwMode="auto">
          <a:xfrm>
            <a:off x="6834472" y="1453107"/>
            <a:ext cx="1869118" cy="67974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ทารกหลังคลอด 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&gt; 48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ชม. ขึ้นไป ไม่มีภาวะตัวเหลือง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8" name="กล่องข้อความ 2"/>
          <p:cNvSpPr txBox="1">
            <a:spLocks noChangeArrowheads="1"/>
          </p:cNvSpPr>
          <p:nvPr/>
        </p:nvSpPr>
        <p:spPr bwMode="auto">
          <a:xfrm>
            <a:off x="323528" y="1419559"/>
            <a:ext cx="2424751" cy="7132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ประเมินทารกพบว่ามีภาวะตัวเหลืองหรือใช้เครื่องวัดค่าตัวเหลืองทางผิวหนัง พบว่าเกินเกณฑ์ภายใน 24 ชั่วโมง</a:t>
            </a:r>
            <a:endParaRPr lang="en-US" sz="16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32" name="กล่องข้อความ 2"/>
          <p:cNvSpPr txBox="1">
            <a:spLocks noChangeArrowheads="1"/>
          </p:cNvSpPr>
          <p:nvPr/>
        </p:nvSpPr>
        <p:spPr bwMode="auto">
          <a:xfrm>
            <a:off x="2051720" y="2297834"/>
            <a:ext cx="1440160" cy="50405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เจาะ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, MB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ทันที พร้อมทั้งรายงานแพทย์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34" name="ตัวเชื่อมต่อตรง 133"/>
          <p:cNvCxnSpPr/>
          <p:nvPr/>
        </p:nvCxnSpPr>
        <p:spPr>
          <a:xfrm>
            <a:off x="4283996" y="1021091"/>
            <a:ext cx="0" cy="3984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40" name="กล่องข้อความ 2"/>
          <p:cNvSpPr txBox="1">
            <a:spLocks noChangeArrowheads="1"/>
          </p:cNvSpPr>
          <p:nvPr/>
        </p:nvSpPr>
        <p:spPr bwMode="auto">
          <a:xfrm>
            <a:off x="1483922" y="3212976"/>
            <a:ext cx="999846" cy="30911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en-US" sz="13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GA </a:t>
            </a:r>
            <a:r>
              <a:rPr lang="en-US" sz="1300" u="sng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&gt;</a:t>
            </a:r>
            <a:r>
              <a:rPr lang="en-US" sz="13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35 </a:t>
            </a:r>
            <a:r>
              <a:rPr lang="en-US" sz="13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wk</a:t>
            </a:r>
            <a:endParaRPr lang="en-US" sz="13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3" name="กล่องข้อความ 2"/>
          <p:cNvSpPr txBox="1">
            <a:spLocks noChangeArrowheads="1"/>
          </p:cNvSpPr>
          <p:nvPr/>
        </p:nvSpPr>
        <p:spPr bwMode="auto">
          <a:xfrm>
            <a:off x="323528" y="3919245"/>
            <a:ext cx="752117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Plan D/C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65" name="กล่องข้อความ 2"/>
          <p:cNvSpPr txBox="1">
            <a:spLocks noChangeArrowheads="1"/>
          </p:cNvSpPr>
          <p:nvPr/>
        </p:nvSpPr>
        <p:spPr bwMode="auto">
          <a:xfrm>
            <a:off x="3700235" y="2297834"/>
            <a:ext cx="2814125" cy="50405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thaiDist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ประเมินภาวะตัวเหลืองตามเกณฑ์การส่องไฟ โดยแยกเกณฑ์ตาม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GA </a:t>
            </a:r>
            <a:r>
              <a:rPr lang="en-US" sz="1400" u="sng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&gt;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35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wk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&lt; 35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wk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54" name="ลูกศรเชื่อมต่อแบบตรง 53"/>
          <p:cNvCxnSpPr/>
          <p:nvPr/>
        </p:nvCxnSpPr>
        <p:spPr>
          <a:xfrm>
            <a:off x="7793129" y="1201091"/>
            <a:ext cx="1" cy="25201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>
            <a:off x="1341114" y="1210883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1331640" y="1196752"/>
            <a:ext cx="6461489" cy="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>
            <a:off x="3059832" y="2132856"/>
            <a:ext cx="0" cy="16497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ตัวเชื่อมต่อตรง 83"/>
          <p:cNvCxnSpPr/>
          <p:nvPr/>
        </p:nvCxnSpPr>
        <p:spPr>
          <a:xfrm>
            <a:off x="1970187" y="3032976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90" name="ลูกศรเชื่อมต่อแบบตรง 89"/>
          <p:cNvCxnSpPr/>
          <p:nvPr/>
        </p:nvCxnSpPr>
        <p:spPr>
          <a:xfrm>
            <a:off x="683567" y="371703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กล่องข้อความ 2"/>
          <p:cNvSpPr txBox="1">
            <a:spLocks noChangeArrowheads="1"/>
          </p:cNvSpPr>
          <p:nvPr/>
        </p:nvSpPr>
        <p:spPr bwMode="auto">
          <a:xfrm>
            <a:off x="7206554" y="318032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100" name="กล่องข้อความ 2"/>
          <p:cNvSpPr txBox="1">
            <a:spLocks noChangeArrowheads="1"/>
          </p:cNvSpPr>
          <p:nvPr/>
        </p:nvSpPr>
        <p:spPr bwMode="auto">
          <a:xfrm>
            <a:off x="8221116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2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4" name="กล่องข้อความ 2"/>
          <p:cNvSpPr txBox="1">
            <a:spLocks noChangeArrowheads="1"/>
          </p:cNvSpPr>
          <p:nvPr/>
        </p:nvSpPr>
        <p:spPr bwMode="auto">
          <a:xfrm>
            <a:off x="6834472" y="2369414"/>
            <a:ext cx="1869117" cy="41151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เจาะคัดกรอง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TSH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และ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, MB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>
            <a:off x="4779392" y="2801891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กล่องข้อความ 2"/>
          <p:cNvSpPr txBox="1">
            <a:spLocks noChangeArrowheads="1"/>
          </p:cNvSpPr>
          <p:nvPr/>
        </p:nvSpPr>
        <p:spPr bwMode="auto">
          <a:xfrm>
            <a:off x="2843808" y="1419559"/>
            <a:ext cx="2424751" cy="7132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ประเมินทารกพบว่ามีภาวะตัวเหลืองหรือใช้เครื่องวัดค่าตัวเหลืองทางผิวหนัง พบว่าเกินเกณฑ์ภายใน 24 ชั่วโมง-48 ชม. หลังคลอด</a:t>
            </a:r>
            <a:endParaRPr lang="en-US" sz="16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48" name="ลูกศรเชื่อมต่อแบบตรง 47"/>
          <p:cNvCxnSpPr/>
          <p:nvPr/>
        </p:nvCxnSpPr>
        <p:spPr>
          <a:xfrm>
            <a:off x="2572941" y="2132856"/>
            <a:ext cx="0" cy="16497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>
            <a:off x="7793130" y="2140204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ตัวเชื่อมต่อตรง 50"/>
          <p:cNvCxnSpPr/>
          <p:nvPr/>
        </p:nvCxnSpPr>
        <p:spPr>
          <a:xfrm>
            <a:off x="1970187" y="3015297"/>
            <a:ext cx="4680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กล่องข้อความ 2"/>
          <p:cNvSpPr txBox="1">
            <a:spLocks noChangeArrowheads="1"/>
          </p:cNvSpPr>
          <p:nvPr/>
        </p:nvSpPr>
        <p:spPr bwMode="auto">
          <a:xfrm>
            <a:off x="6163846" y="3194901"/>
            <a:ext cx="999846" cy="30911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en-US" sz="13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GA &lt; 35 </a:t>
            </a:r>
            <a:r>
              <a:rPr lang="en-US" sz="13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wk</a:t>
            </a:r>
            <a:endParaRPr lang="en-US" sz="13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59" name="ตัวเชื่อมต่อตรง 58"/>
          <p:cNvCxnSpPr/>
          <p:nvPr/>
        </p:nvCxnSpPr>
        <p:spPr>
          <a:xfrm>
            <a:off x="6659636" y="3014901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60" name="ตัวเชื่อมต่อตรง 59"/>
          <p:cNvCxnSpPr/>
          <p:nvPr/>
        </p:nvCxnSpPr>
        <p:spPr>
          <a:xfrm>
            <a:off x="683567" y="3717032"/>
            <a:ext cx="28803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/>
          <p:nvPr/>
        </p:nvCxnSpPr>
        <p:spPr>
          <a:xfrm>
            <a:off x="1972832" y="3537032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66" name="ตัวเชื่อมต่อตรง 65"/>
          <p:cNvCxnSpPr>
            <a:stCxn id="132" idx="3"/>
            <a:endCxn id="165" idx="1"/>
          </p:cNvCxnSpPr>
          <p:nvPr/>
        </p:nvCxnSpPr>
        <p:spPr>
          <a:xfrm>
            <a:off x="3491880" y="2549863"/>
            <a:ext cx="2083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ตัวเชื่อมต่อตรง 71"/>
          <p:cNvCxnSpPr/>
          <p:nvPr/>
        </p:nvCxnSpPr>
        <p:spPr>
          <a:xfrm flipV="1">
            <a:off x="6523885" y="2549862"/>
            <a:ext cx="28988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ตาราง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70009"/>
              </p:ext>
            </p:extLst>
          </p:nvPr>
        </p:nvGraphicFramePr>
        <p:xfrm>
          <a:off x="192460" y="4435647"/>
          <a:ext cx="1054100" cy="2133600"/>
        </p:xfrm>
        <a:graphic>
          <a:graphicData uri="http://schemas.openxmlformats.org/drawingml/2006/table">
            <a:tbl>
              <a:tblPr/>
              <a:tblGrid>
                <a:gridCol w="558800"/>
                <a:gridCol w="495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&lt;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12 hr.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13-24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25-36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9.9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37-48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11.4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49-60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12.9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61-72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13.9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&gt; 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 14.9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ตาราง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66814"/>
              </p:ext>
            </p:extLst>
          </p:nvPr>
        </p:nvGraphicFramePr>
        <p:xfrm>
          <a:off x="1403648" y="4437112"/>
          <a:ext cx="1511300" cy="2155050"/>
        </p:xfrm>
        <a:graphic>
          <a:graphicData uri="http://schemas.openxmlformats.org/drawingml/2006/table">
            <a:tbl>
              <a:tblPr/>
              <a:tblGrid>
                <a:gridCol w="558800"/>
                <a:gridCol w="495300"/>
                <a:gridCol w="457200"/>
              </a:tblGrid>
              <a:tr h="239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94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&lt;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12 hr.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13-24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25-36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37-48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49-60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61-72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&gt; 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" name="กล่องข้อความ 2"/>
          <p:cNvSpPr txBox="1">
            <a:spLocks noChangeArrowheads="1"/>
          </p:cNvSpPr>
          <p:nvPr/>
        </p:nvSpPr>
        <p:spPr bwMode="auto">
          <a:xfrm>
            <a:off x="1619672" y="3926578"/>
            <a:ext cx="1037037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Phototherapy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83" name="ลูกศรเชื่อมต่อแบบตรง 82"/>
          <p:cNvCxnSpPr/>
          <p:nvPr/>
        </p:nvCxnSpPr>
        <p:spPr>
          <a:xfrm>
            <a:off x="2164532" y="3727488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ลูกศรเชื่อมต่อแบบตรง 84"/>
          <p:cNvCxnSpPr/>
          <p:nvPr/>
        </p:nvCxnSpPr>
        <p:spPr>
          <a:xfrm>
            <a:off x="2171824" y="4243001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/>
          <p:nvPr/>
        </p:nvCxnSpPr>
        <p:spPr>
          <a:xfrm>
            <a:off x="699586" y="425707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ลูกศรเชื่อมต่อแบบตรง 87"/>
          <p:cNvCxnSpPr/>
          <p:nvPr/>
        </p:nvCxnSpPr>
        <p:spPr>
          <a:xfrm>
            <a:off x="3569221" y="371703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กล่องข้อความ 2"/>
          <p:cNvSpPr txBox="1">
            <a:spLocks noChangeArrowheads="1"/>
          </p:cNvSpPr>
          <p:nvPr/>
        </p:nvSpPr>
        <p:spPr bwMode="auto">
          <a:xfrm>
            <a:off x="2771800" y="3919244"/>
            <a:ext cx="1368180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Exchange transfusion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44" name="ตาราง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52742"/>
              </p:ext>
            </p:extLst>
          </p:nvPr>
        </p:nvGraphicFramePr>
        <p:xfrm>
          <a:off x="3088057" y="4445172"/>
          <a:ext cx="1016000" cy="2133600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&lt;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12 hr.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13-24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25-36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37-48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49-60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61-72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&gt; 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</a:t>
                      </a:r>
                      <a:r>
                        <a:rPr lang="th-TH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&gt;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22.5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1" name="ลูกศรเชื่อมต่อแบบตรง 90"/>
          <p:cNvCxnSpPr/>
          <p:nvPr/>
        </p:nvCxnSpPr>
        <p:spPr>
          <a:xfrm>
            <a:off x="3569221" y="4235667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ตัวเชื่อมต่อตรง 91"/>
          <p:cNvCxnSpPr/>
          <p:nvPr/>
        </p:nvCxnSpPr>
        <p:spPr>
          <a:xfrm>
            <a:off x="6668829" y="3515989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93" name="กล่องข้อความ 2"/>
          <p:cNvSpPr txBox="1">
            <a:spLocks noChangeArrowheads="1"/>
          </p:cNvSpPr>
          <p:nvPr/>
        </p:nvSpPr>
        <p:spPr bwMode="auto">
          <a:xfrm>
            <a:off x="4499992" y="3919245"/>
            <a:ext cx="768567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Exchange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94" name="ลูกศรเชื่อมต่อแบบตรง 93"/>
          <p:cNvCxnSpPr/>
          <p:nvPr/>
        </p:nvCxnSpPr>
        <p:spPr>
          <a:xfrm>
            <a:off x="4883215" y="371703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กล่องข้อความ 2"/>
          <p:cNvSpPr txBox="1">
            <a:spLocks noChangeArrowheads="1"/>
          </p:cNvSpPr>
          <p:nvPr/>
        </p:nvSpPr>
        <p:spPr bwMode="auto">
          <a:xfrm>
            <a:off x="5796135" y="3926578"/>
            <a:ext cx="504057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Sick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97" name="ลูกศรเชื่อมต่อแบบตรง 96"/>
          <p:cNvCxnSpPr/>
          <p:nvPr/>
        </p:nvCxnSpPr>
        <p:spPr>
          <a:xfrm>
            <a:off x="6084168" y="3734996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ลูกศรเชื่อมต่อแบบตรง 100"/>
          <p:cNvCxnSpPr/>
          <p:nvPr/>
        </p:nvCxnSpPr>
        <p:spPr>
          <a:xfrm>
            <a:off x="7092280" y="371703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กล่องข้อความ 2"/>
          <p:cNvSpPr txBox="1">
            <a:spLocks noChangeArrowheads="1"/>
          </p:cNvSpPr>
          <p:nvPr/>
        </p:nvSpPr>
        <p:spPr bwMode="auto">
          <a:xfrm>
            <a:off x="6588224" y="3927723"/>
            <a:ext cx="1142423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Off  phototherapy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07" name="ตัวเชื่อมต่อตรง 106"/>
          <p:cNvCxnSpPr/>
          <p:nvPr/>
        </p:nvCxnSpPr>
        <p:spPr>
          <a:xfrm flipV="1">
            <a:off x="4884275" y="3714840"/>
            <a:ext cx="3504149" cy="2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0" name="ตาราง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041017"/>
              </p:ext>
            </p:extLst>
          </p:nvPr>
        </p:nvGraphicFramePr>
        <p:xfrm>
          <a:off x="4319972" y="4437112"/>
          <a:ext cx="1092200" cy="1333500"/>
        </p:xfrm>
        <a:graphic>
          <a:graphicData uri="http://schemas.openxmlformats.org/drawingml/2006/table">
            <a:tbl>
              <a:tblPr/>
              <a:tblGrid>
                <a:gridCol w="684076"/>
                <a:gridCol w="408124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BW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1001-1500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13-16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1501-2000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16-18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2001-2499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18-20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1" name="ตาราง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55582"/>
              </p:ext>
            </p:extLst>
          </p:nvPr>
        </p:nvGraphicFramePr>
        <p:xfrm>
          <a:off x="5554652" y="4437112"/>
          <a:ext cx="1096055" cy="1333500"/>
        </p:xfrm>
        <a:graphic>
          <a:graphicData uri="http://schemas.openxmlformats.org/drawingml/2006/table">
            <a:tbl>
              <a:tblPr/>
              <a:tblGrid>
                <a:gridCol w="673532"/>
                <a:gridCol w="422523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BW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1001-1500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6-8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1501-2000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8-10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2001-2499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10-12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2" name="ตาราง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96059"/>
              </p:ext>
            </p:extLst>
          </p:nvPr>
        </p:nvGraphicFramePr>
        <p:xfrm>
          <a:off x="7793130" y="4437112"/>
          <a:ext cx="1117600" cy="1289685"/>
        </p:xfrm>
        <a:graphic>
          <a:graphicData uri="http://schemas.openxmlformats.org/drawingml/2006/table">
            <a:tbl>
              <a:tblPr/>
              <a:tblGrid>
                <a:gridCol w="622300"/>
                <a:gridCol w="4953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BW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&lt;1000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5-7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1001-1500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7-10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1501-2000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10-112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2001-2499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UPC"/>
                        </a:rPr>
                        <a:t> 12-15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" name="กล่องข้อความ 2"/>
          <p:cNvSpPr txBox="1">
            <a:spLocks noChangeArrowheads="1"/>
          </p:cNvSpPr>
          <p:nvPr/>
        </p:nvSpPr>
        <p:spPr bwMode="auto">
          <a:xfrm>
            <a:off x="7979897" y="3917053"/>
            <a:ext cx="768567" cy="3164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Healthy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3" name="ลูกศรเชื่อมต่อแบบตรง 112"/>
          <p:cNvCxnSpPr/>
          <p:nvPr/>
        </p:nvCxnSpPr>
        <p:spPr>
          <a:xfrm>
            <a:off x="8388424" y="3714840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กล่องข้อความ 2"/>
          <p:cNvSpPr txBox="1">
            <a:spLocks noChangeArrowheads="1"/>
          </p:cNvSpPr>
          <p:nvPr/>
        </p:nvSpPr>
        <p:spPr bwMode="auto">
          <a:xfrm>
            <a:off x="6783376" y="4437112"/>
            <a:ext cx="884968" cy="129614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น้ำหนัก/2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และต้องลดลงกว่าเดิม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6" name="ลูกศรเชื่อมต่อแบบตรง 115"/>
          <p:cNvCxnSpPr/>
          <p:nvPr/>
        </p:nvCxnSpPr>
        <p:spPr>
          <a:xfrm>
            <a:off x="4884399" y="4233476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ลูกศรเชื่อมต่อแบบตรง 116"/>
          <p:cNvCxnSpPr/>
          <p:nvPr/>
        </p:nvCxnSpPr>
        <p:spPr>
          <a:xfrm>
            <a:off x="6048163" y="425167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ลูกศรเชื่อมต่อแบบตรง 117"/>
          <p:cNvCxnSpPr/>
          <p:nvPr/>
        </p:nvCxnSpPr>
        <p:spPr>
          <a:xfrm>
            <a:off x="7190341" y="4257072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ลูกศรเชื่อมต่อแบบตรง 118"/>
          <p:cNvCxnSpPr/>
          <p:nvPr/>
        </p:nvCxnSpPr>
        <p:spPr>
          <a:xfrm>
            <a:off x="8400354" y="4233476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5" name="ลูกศรลง 294"/>
          <p:cNvSpPr/>
          <p:nvPr/>
        </p:nvSpPr>
        <p:spPr>
          <a:xfrm>
            <a:off x="4575547" y="6153645"/>
            <a:ext cx="217008" cy="5726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13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4027309" y="620688"/>
            <a:ext cx="1512168" cy="8473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แพทย์เวรติดต่อ</a:t>
            </a:r>
          </a:p>
          <a:p>
            <a:pPr algn="ctr"/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รพ.พระปกเกล้าเพื่อประสานงาน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Refer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4847717" y="260648"/>
            <a:ext cx="1164443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ต่อจากแผ่นที่ 1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4746246" y="116632"/>
            <a:ext cx="0" cy="481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กล่องข้อความ 2"/>
          <p:cNvSpPr txBox="1">
            <a:spLocks noChangeArrowheads="1"/>
          </p:cNvSpPr>
          <p:nvPr/>
        </p:nvSpPr>
        <p:spPr bwMode="auto">
          <a:xfrm>
            <a:off x="2375756" y="5301208"/>
            <a:ext cx="2556284" cy="108012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นัดตรวจติดตามอาการที่ 2-4 สัปดาห์เพื่อตรวจร่างกาย ชั่งน้ำหนักและเจาะเลือด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MB, CBC, LFT 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และฟังผล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work up </a:t>
            </a:r>
            <a:r>
              <a:rPr lang="en-US" sz="16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necnatal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jaundice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ที่เจาะไว้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14" name="กล่องข้อความ 2"/>
          <p:cNvSpPr txBox="1">
            <a:spLocks noChangeArrowheads="1"/>
          </p:cNvSpPr>
          <p:nvPr/>
        </p:nvSpPr>
        <p:spPr bwMode="auto">
          <a:xfrm>
            <a:off x="7983224" y="6022999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3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5" name="กล่องข้อความ 2"/>
          <p:cNvSpPr txBox="1">
            <a:spLocks noChangeArrowheads="1"/>
          </p:cNvSpPr>
          <p:nvPr/>
        </p:nvSpPr>
        <p:spPr bwMode="auto">
          <a:xfrm>
            <a:off x="323528" y="332656"/>
            <a:ext cx="1152128" cy="47354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2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แพทย์พิจารณา</a:t>
            </a:r>
            <a:r>
              <a:rPr lang="en-US" sz="12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D/C</a:t>
            </a:r>
            <a:r>
              <a:rPr lang="th-TH" sz="12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ได้ เมื่อน้ำหนักขึ้น</a:t>
            </a:r>
            <a:endParaRPr lang="en-US" sz="12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>
            <a:off x="929617" y="44624"/>
            <a:ext cx="0" cy="287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กล่องข้อความ 2"/>
          <p:cNvSpPr txBox="1">
            <a:spLocks noChangeArrowheads="1"/>
          </p:cNvSpPr>
          <p:nvPr/>
        </p:nvSpPr>
        <p:spPr bwMode="auto">
          <a:xfrm>
            <a:off x="1357164" y="908720"/>
            <a:ext cx="2134716" cy="115212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ทำการรักษาด้วยการ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On Phototherapy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ตามระดับของ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MB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และเฝ้าระวังภาวะแทรกซ้อนจาก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Phototherapy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8" name="กล่องข้อความ 2"/>
          <p:cNvSpPr txBox="1">
            <a:spLocks noChangeArrowheads="1"/>
          </p:cNvSpPr>
          <p:nvPr/>
        </p:nvSpPr>
        <p:spPr bwMode="auto">
          <a:xfrm>
            <a:off x="1331640" y="2276872"/>
            <a:ext cx="2216596" cy="151216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Follow  up  </a:t>
            </a:r>
            <a:r>
              <a:rPr lang="en-US" sz="16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and MB</a:t>
            </a:r>
            <a:endParaRPr lang="th-TH" sz="1600" dirty="0" smtClean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  <a:p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ทุก 12-24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hr.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หรือบ่อยกว่านี้ และเจาะ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Lab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work-up 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หาสาเหตุ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Hyper </a:t>
            </a:r>
            <a:r>
              <a:rPr lang="en-US" sz="16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billirubin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ได้แก่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CBC, </a:t>
            </a:r>
            <a:r>
              <a:rPr lang="en-US" sz="16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Reticolocyte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count, G6PD, Blood group, direct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9" name="กล่องข้อความ 2"/>
          <p:cNvSpPr txBox="1">
            <a:spLocks noChangeArrowheads="1"/>
          </p:cNvSpPr>
          <p:nvPr/>
        </p:nvSpPr>
        <p:spPr bwMode="auto">
          <a:xfrm>
            <a:off x="783553" y="4221088"/>
            <a:ext cx="1512168" cy="8473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ค่า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MB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ไม่ลดลงหรือเกินระดับของการรักษาโดยการส่องไฟ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20" name="กล่องข้อความ 2"/>
          <p:cNvSpPr txBox="1">
            <a:spLocks noChangeArrowheads="1"/>
          </p:cNvSpPr>
          <p:nvPr/>
        </p:nvSpPr>
        <p:spPr bwMode="auto">
          <a:xfrm>
            <a:off x="2611906" y="4221088"/>
            <a:ext cx="2032102" cy="8473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ค่า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MB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ลดลงต่ำกว่าเกณฑ์การส่องไฟ พิจารณา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off photo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หรือ 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D/C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ได้เมื่อน้ำหนักขึ้น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1" name="ลูกศรเชื่อมต่อแบบตรง 20"/>
          <p:cNvCxnSpPr/>
          <p:nvPr/>
        </p:nvCxnSpPr>
        <p:spPr>
          <a:xfrm>
            <a:off x="2771800" y="116632"/>
            <a:ext cx="0" cy="717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 flipH="1">
            <a:off x="535719" y="1484784"/>
            <a:ext cx="3833" cy="3159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>
            <a:off x="7308304" y="143204"/>
            <a:ext cx="0" cy="476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กล่องข้อความ 2"/>
          <p:cNvSpPr txBox="1">
            <a:spLocks noChangeArrowheads="1"/>
          </p:cNvSpPr>
          <p:nvPr/>
        </p:nvSpPr>
        <p:spPr bwMode="auto">
          <a:xfrm>
            <a:off x="6783114" y="692696"/>
            <a:ext cx="1152128" cy="47354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2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แพทย์พิจารณา</a:t>
            </a:r>
            <a:r>
              <a:rPr lang="en-US" sz="12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D/C</a:t>
            </a:r>
            <a:r>
              <a:rPr lang="th-TH" sz="12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ได้ เมื่อน้ำหนักขึ้น</a:t>
            </a:r>
            <a:endParaRPr lang="en-US" sz="12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8" name="ตัวเชื่อมต่อตรง 27"/>
          <p:cNvCxnSpPr/>
          <p:nvPr/>
        </p:nvCxnSpPr>
        <p:spPr>
          <a:xfrm>
            <a:off x="6228184" y="60648"/>
            <a:ext cx="0" cy="17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 flipH="1">
            <a:off x="3627957" y="1844824"/>
            <a:ext cx="26002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/>
          <p:nvPr/>
        </p:nvCxnSpPr>
        <p:spPr>
          <a:xfrm>
            <a:off x="2393665" y="2098948"/>
            <a:ext cx="0" cy="143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/>
          <p:nvPr/>
        </p:nvCxnSpPr>
        <p:spPr>
          <a:xfrm>
            <a:off x="539552" y="1488257"/>
            <a:ext cx="6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ลูกศรเชื่อมต่อแบบตรง 44"/>
          <p:cNvCxnSpPr>
            <a:endCxn id="19" idx="1"/>
          </p:cNvCxnSpPr>
          <p:nvPr/>
        </p:nvCxnSpPr>
        <p:spPr>
          <a:xfrm>
            <a:off x="535719" y="4644772"/>
            <a:ext cx="247834" cy="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/>
          <p:nvPr/>
        </p:nvCxnSpPr>
        <p:spPr>
          <a:xfrm flipH="1">
            <a:off x="1395710" y="4005064"/>
            <a:ext cx="2232247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>
            <a:off x="3614215" y="5085184"/>
            <a:ext cx="0" cy="2160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2424522" y="3789040"/>
            <a:ext cx="0" cy="2160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>
            <a:off x="3635896" y="4005064"/>
            <a:ext cx="0" cy="2160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>
            <a:off x="1395710" y="4005064"/>
            <a:ext cx="0" cy="2160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3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696" y="620688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90454"/>
              </p:ext>
            </p:extLst>
          </p:nvPr>
        </p:nvGraphicFramePr>
        <p:xfrm>
          <a:off x="395536" y="1388328"/>
          <a:ext cx="836563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323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385957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59164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425371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482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การออกแบบกระบวนการ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512906">
                <a:tc>
                  <a:txBody>
                    <a:bodyPr/>
                    <a:lstStyle/>
                    <a:p>
                      <a:pPr marL="0" indent="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 การประเมิน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ทารกได้รับการประเมินภาวะตัวเหลืองที่ถูกต้องและรวดเร็ว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อัตราการเกิดภาวะตัวเหลืองจากระดับ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bilirubin</a:t>
                      </a: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ใน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serum</a:t>
                      </a: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สูงขึ้น</a:t>
                      </a:r>
                      <a:endParaRPr lang="en-US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การซักประวัติ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เช่น ประวัติการคลอด การแท้งบุตรบ่อย การติดเชื้อการใช้ยาหรือประวัติไข้ออกผื่นของมารดาขณะตั้งครรภ์ โรคทางพันธุกรรม หรือประวัติปริมาณน้ำนมของมารดา (2562)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การตรวจร่างกาย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โดยใช้นิ้วกดผิวหนังหลังดูสีผิวบริเวณที่ถูกกดจะเห็นสีเหลือง    ชัดขึ้น (2562)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ผลการตรวจทางห้องปฏิบัติการ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การได้รับการตรวจระดับ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bilirubin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ใน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serum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   ซึ่งตรวจค่า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Hct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, MB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จากเลือดที่เจาะบริเวณส้นเท้าของทารก (2562)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290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2.การวางแผนดูแลรักษา</a:t>
                      </a:r>
                      <a:endParaRPr kumimoji="0" lang="th-TH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marL="0" indent="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ทารกได้รับการวางแผน การดูแลอย่างถูกต้องเหมาะสม</a:t>
                      </a: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ได้รับการ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รักษาทันท่วงที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อัตราการส่งต่อ รพศ. เพื่อเปลี่ยนถ่ายเลือด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ปรับการประเมินภาวะตัวเหลืองโดยการตรวจร่างกายและใช้เครื่องวัดค่าตัวเหลืองทางผิวหนังจากวันละ 1 ครั้งในเวรเช้า เป็นเวรละ 1 ครั้งในทะราย (2562)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ส่ง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Hct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, MB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ตรวจที่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Lab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ได้ถึงเวลา (20.00 น.)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รักษาตามเกณฑ์การส่องไฟ โดยแยกเกณฑ์ตาม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GA </a:t>
                      </a:r>
                      <a:r>
                        <a:rPr kumimoji="0" lang="en-US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&gt;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35 </a:t>
                      </a:r>
                      <a:r>
                        <a:rPr kumimoji="0" lang="en-US" altLang="th-TH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wk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และ 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&lt; 35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wk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  (ดังเอกสารแนบ) (2562)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90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3. สมรรถนะแพทย์/พยาบาล</a:t>
                      </a:r>
                    </a:p>
                    <a:p>
                      <a:pPr marL="0" indent="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แพทย์/พยาบาลมีทักษะในการประเมินและยาชนิดของภาวะตัวเหลือง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อัตราการเกิดภาวะ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Kernicterus</a:t>
                      </a:r>
                      <a:endParaRPr lang="en-US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-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 พยาบาลต้องมีความรู้และทักษะในการดูแลทารก การเฝ้าติดตามอาการของทารกโดยละเอียด การติดตามผลที่เหมาะสม และทราบเกณฑ์ในการตรวจ รวมทั้งเกณฑ์การให้การรักษาทารกที่มีภาวะตัวเหลืองผิดปกติ  สามารถนำมาพิจารณาและคัดกรองทารกตัวเหลืองที่อยู่ในกลุ่มเสี่ยงได้อย่างทันท่วงทีโดยอาศัยการประเมินที่รวดเร็ว เพื่อให้สามารถดูแลช่วยเหลือได้ทัน หากพบความผิดปกติจะช่วยลดภาวะ แทรกซ้อนของโรคได้ รวมทั้งเทคนิคการเจาะเลือดและการส่งเลือดตรวจทางห้อง ปฏิบัติการที่เหมาะสม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89440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4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4220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509143"/>
            <a:ext cx="7886700" cy="471585"/>
          </a:xfrm>
        </p:spPr>
        <p:txBody>
          <a:bodyPr>
            <a:normAutofit fontScale="90000"/>
          </a:bodyPr>
          <a:lstStyle/>
          <a:p>
            <a:pPr lvl="0" algn="ctr" eaLnBrk="0" hangingPunct="0">
              <a:lnSpc>
                <a:spcPct val="100000"/>
              </a:lnSpc>
              <a:spcBef>
                <a:spcPts val="0"/>
              </a:spcBef>
            </a:pP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59036"/>
              </p:ext>
            </p:extLst>
          </p:nvPr>
        </p:nvGraphicFramePr>
        <p:xfrm>
          <a:off x="732185" y="1484784"/>
          <a:ext cx="7512223" cy="2236594"/>
        </p:xfrm>
        <a:graphic>
          <a:graphicData uri="http://schemas.openxmlformats.org/drawingml/2006/table">
            <a:tbl>
              <a:tblPr firstRow="1" bandRow="1"/>
              <a:tblGrid>
                <a:gridCol w="3263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7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4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/>
              </a:tblGrid>
              <a:tr h="57209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ตัวชี้วัด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หมาย</a:t>
                      </a:r>
                      <a:endParaRPr lang="th-TH" sz="18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2563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2564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2565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2566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2567</a:t>
                      </a:r>
                    </a:p>
                    <a:p>
                      <a:pPr algn="ctr"/>
                      <a:r>
                        <a:rPr lang="en-US" sz="900" b="1" dirty="0" smtClean="0">
                          <a:latin typeface="Browallia New" pitchFamily="34" charset="-34"/>
                          <a:cs typeface="Browallia New" pitchFamily="34" charset="-34"/>
                        </a:rPr>
                        <a:t>(</a:t>
                      </a:r>
                      <a:r>
                        <a:rPr lang="th-TH" sz="9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ต.ค.66-</a:t>
                      </a:r>
                      <a:r>
                        <a:rPr lang="th-TH" sz="900" b="1" dirty="0" err="1" smtClean="0">
                          <a:latin typeface="Browallia New" pitchFamily="34" charset="-34"/>
                          <a:cs typeface="Browallia New" pitchFamily="34" charset="-34"/>
                        </a:rPr>
                        <a:t>มี.ค</a:t>
                      </a:r>
                      <a:r>
                        <a:rPr lang="th-TH" sz="900" b="1" dirty="0" smtClean="0">
                          <a:latin typeface="Browallia New" pitchFamily="34" charset="-34"/>
                          <a:cs typeface="Browallia New" pitchFamily="34" charset="-34"/>
                        </a:rPr>
                        <a:t>67)</a:t>
                      </a:r>
                      <a:endParaRPr lang="th-TH" sz="9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0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 </a:t>
                      </a:r>
                      <a:r>
                        <a:rPr lang="th-TH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อัตราการส่งต่อเพื่อเปลี่ยนถ่ายเลือด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4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2.41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0.71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1.82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1.91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3.13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0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 </a:t>
                      </a: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อัตราการ</a:t>
                      </a: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re-admit</a:t>
                      </a: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ด้วยภาวะตัวเหลือง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4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4.5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2.44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041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 อัตราการเกิดภาวะ</a:t>
                      </a: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Kernicterus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4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5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253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22201"/>
            <a:ext cx="8208912" cy="543594"/>
          </a:xfrm>
        </p:spPr>
        <p:txBody>
          <a:bodyPr>
            <a:normAutofit/>
          </a:bodyPr>
          <a:lstStyle/>
          <a:p>
            <a:pPr algn="ctr"/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sz="4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568" y="764704"/>
            <a:ext cx="78488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อัตราการ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Refer 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ด้วย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10" name="แผนภูมิ 9">
            <a:extLst>
              <a:ext uri="{FF2B5EF4-FFF2-40B4-BE49-F238E27FC236}">
                <a16:creationId xmlns:lc="http://schemas.openxmlformats.org/drawingml/2006/lockedCanvas" xmlns:arto="http://schemas.microsoft.com/office/word/2006/arto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15="http://schemas.microsoft.com/office/word/2012/wordml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FBDBB9C3-D7DD-448B-BB4F-A340A8F31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952239"/>
              </p:ext>
            </p:extLst>
          </p:nvPr>
        </p:nvGraphicFramePr>
        <p:xfrm>
          <a:off x="827584" y="141277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6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6482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17156" y="1340768"/>
            <a:ext cx="7742695" cy="4248472"/>
          </a:xfrm>
        </p:spPr>
        <p:txBody>
          <a:bodyPr>
            <a:noAutofit/>
          </a:bodyPr>
          <a:lstStyle/>
          <a:p>
            <a:r>
              <a:rPr lang="th-TH" sz="1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br>
              <a:rPr lang="th-TH" sz="1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ในปี 2562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ทั้ง 4 </a:t>
            </a:r>
            <a:r>
              <a:rPr lang="th-TH" sz="1800" dirty="0" err="1" smtClean="0">
                <a:latin typeface="Browallia New" pitchFamily="34" charset="-34"/>
                <a:cs typeface="Browallia New" pitchFamily="34" charset="-34"/>
              </a:rPr>
              <a:t>ไตรมาส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แยกตามสาเหตุจาก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Physiological jaundice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ร้อยละ 58.14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Pathological jaundice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ร้อยละ 41.86 สาเหตุเกิดจากน้ำนมแม่ไม่เพียงพอ น้ำนมไม่ไหล/ไหลน้อย ร่วมกับการดูดนมของทารกไม่ดี ร้อยละ 51.16 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- พัฒนาแนวทางการกระตุ้นการดูดนมของทารกใน 24 ชั่วโมงแรก โดยกระตุ้นให้ดูดนมแม่ทุก 2 ชั่วโมง ร่วมกับประเมินการไหลของน้ำนมมารดาทุกเวรเช้า หรือ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Latch score &lt; 7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คะแนน ให้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Lac aid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ช่วยทันที และประเมินการขับถ่ายอุจจาระ ปัสสาวะทุกเวร และประเมินน้ำหนักตัวทุกวัน 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18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</a:t>
            </a:r>
            <a:r>
              <a:rPr lang="th-TH" sz="1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ในปี 2563 ยังพบปัญหาน้ำนมไหลน้อย ร้อยละ 58.56 </a:t>
            </a:r>
            <a:br>
              <a:rPr lang="th-TH" sz="1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32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49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17156" y="1340768"/>
            <a:ext cx="7742695" cy="4248472"/>
          </a:xfrm>
        </p:spPr>
        <p:txBody>
          <a:bodyPr>
            <a:noAutofit/>
          </a:bodyPr>
          <a:lstStyle/>
          <a:p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br>
              <a:rPr lang="th-TH" sz="1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ในปี 2563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จำนวน 6 ราย สาเหตุจาก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Physiological jaundice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จากปัญหาในเรื่องของน้ำนมไหลน้อย ร้อยละ 58.56 ยังพบปัญหาน้ำนมไหลน้อยมากขึ้น เนื่องจากไม่มีระบบการประเมินการไหลของน้ำนมที่ชัดเจนในวันแรก จะเริ่มประเมินก่อนกลับบ้าน ร่วมกับมารดาเป็นแรงงานต่างด้าวมีปัญหาเรื่องการสื่อสาร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- ประเมินการไหลของน้ำนมมารดาเมื่อครบ 24 ชั่วโมง ถ้าน้ำนมไม่ไหลรายงานแพทย์ให้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motilium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1x3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po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pc</a:t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ประสานแพทย์แผนไทยประคบเต้านมวันละ 1 ครั้งและประคบซ้ำ หากพบว่าน้ำนมยังไหลไม่ดี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- พัฒนาการตรวจคัดกรองและภาวะตัวเหลืองในทารกแรกเกิด โดยใช้เครื่องวัดค่า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MB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ทางผิวหนัง วันละ 1 ครั้งในเวรดึก และใช้เกณฑ์การประเมินระดับบิลิรูบินตามแนวทางในการดูแลทารกที่มีภาวะตัวเหลืองและ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Phototherapy-Exchange transfusion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จาก รพศ.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- ทารกที่มี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Toung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tie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รายงานแพทย์ทุก</a:t>
            </a:r>
            <a:r>
              <a:rPr lang="th-TH" sz="1800" dirty="0" err="1" smtClean="0">
                <a:latin typeface="Browallia New" pitchFamily="34" charset="-34"/>
                <a:cs typeface="Browallia New" pitchFamily="34" charset="-34"/>
              </a:rPr>
              <a:t>เคส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และส่งพบ</a:t>
            </a:r>
            <a:r>
              <a:rPr lang="th-TH" sz="1800" dirty="0" err="1" smtClean="0">
                <a:latin typeface="Browallia New" pitchFamily="34" charset="-34"/>
                <a:cs typeface="Browallia New" pitchFamily="34" charset="-34"/>
              </a:rPr>
              <a:t>ทันตแพทย์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เพื่อพิจารณาทำ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Frenulotomy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จัดซื้อเครื่อง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on Photo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เพิ่ม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ผลลัพธ์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 ในปี 2564-2565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Neonatal jaundice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แนวโน้มลดลง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32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8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49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17156" y="1340768"/>
            <a:ext cx="7742695" cy="4248472"/>
          </a:xfrm>
        </p:spPr>
        <p:txBody>
          <a:bodyPr>
            <a:noAutofit/>
          </a:bodyPr>
          <a:lstStyle/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วิเคราะห์ </a:t>
            </a:r>
            <a:br>
              <a:rPr lang="th-TH" sz="18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     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ในปี 2564-2565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ด้วยภาวะตัวเหลืองแนวโน้มลดลง  เนื่องจากในปี 2564-2565 มีสถานการณ์การระบาดของโรค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COVID-19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แนวทางปฏิบัติในการดูแลทารก ต้องให้มารดาและทารกอยู่ห่างกัน ในกรณีที่มารดามีภาวะเสี่ยง ทำให้มารดาไม่สามารถเลี้ยงลูกด้วยนมแม่ได้ทันที เนื่องจากต้องรอผล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PCR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(24-48 ชั่วโมง) ทำให้ทารกได้รับนมผมสมทดแทนอย่างเพียงพอ</a:t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- หลังจากสถานการณ์การระบาดของโรค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COVID-19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ได้มีการปรับมาตรการคลี่คลายลง ได้มีการกระตุ้น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Breast feeding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หายใน 30 นาทีหลังคลอดทุกราย และกระตุ้นให้ทารกดูดนมมารดาทุก 2-3 ชั่วโมง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- ปรับเปลี่ยนการตรวจคัดกรองภาวะตัวเหลืองในทารกแรกเกิด โดยใช้เครื่องวัดค่า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MB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ทางผิวหนังทุกเวรๆ ละ 1 ครั้ง หากพบว่าค่า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MB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เกินเกณฑ์ให้รายงานแพทย์ทันที พร้อมทั้งทำการเจาะ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Hct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MB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ส่งห้อง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Lab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ได้ไม่เกินเวลา 20.00 น. ของทุกวัน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- มีการเจาะหาสาเหตุภาวะ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Neonatal jaundice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โดยเจาะ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CBC, Blood group,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Rh.Typing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Reticulocy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count, Direct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coomb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 test, G6PD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1800" b="1" u="sng" dirty="0" smtClean="0">
                <a:latin typeface="Browallia New" pitchFamily="34" charset="-34"/>
                <a:cs typeface="Browallia New" pitchFamily="34" charset="-34"/>
              </a:rPr>
              <a:t>ผลลัพธ์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	 ในปี 2566 พบว่ามีการ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ด้วยภาวะตัวเหลือง 2 ราย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32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พ.ค.67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9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49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1653</Words>
  <Application>Microsoft Office PowerPoint</Application>
  <PresentationFormat>นำเสนอทางหน้าจอ (4:3)</PresentationFormat>
  <Paragraphs>255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7" baseType="lpstr">
      <vt:lpstr>ชุดรูปแบบของ Office</vt:lpstr>
      <vt:lpstr>3_Office Theme</vt:lpstr>
      <vt:lpstr>4_Office Theme</vt:lpstr>
      <vt:lpstr>5_Office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ผลลัพธ์และการพัฒนาที่ผ่านมา (Performance &amp; Interventions)</vt:lpstr>
      <vt:lpstr>ผลลัพธ์และการพัฒนาที่ผ่านมา (Performance &amp; Interventions)</vt:lpstr>
      <vt:lpstr>วิเคราะห์        ในปี 2562 พบว่ามีการ refer  ด้วยภาวะตัวเหลือง ทั้ง 4 ไตรมาส แยกตามสาเหตุจาก Physiological jaundice ร้อยละ 58.14 , Pathological jaundice ร้อยละ 41.86 สาเหตุเกิดจากน้ำนมแม่ไม่เพียงพอ น้ำนมไม่ไหล/ไหลน้อย ร่วมกับการดูดนมของทารกไม่ดี ร้อยละ 51.16       การพัฒนา    - พัฒนาแนวทางการกระตุ้นการดูดนมของทารกใน 24 ชั่วโมงแรก โดยกระตุ้นให้ดูดนมแม่ทุก 2 ชั่วโมง ร่วมกับประเมินการไหลของน้ำนมมารดาทุกเวรเช้า หรือ Latch score &lt; 7 คะแนน ให้ Lac aid ช่วยทันที และประเมินการขับถ่ายอุจจาระ ปัสสาวะทุกเวร และประเมินน้ำหนักตัวทุกวัน       ผลลัพธ์ ในปี 2563 ยังพบปัญหาน้ำนมไหลน้อย ร้อยละ 58.56        </vt:lpstr>
      <vt:lpstr>  วิเคราะห์         ในปี 2563 พบว่ามีการ refer ด้วยภาวะตัวเหลือง จำนวน 6 ราย สาเหตุจาก Physiological jaundice จากปัญหาในเรื่องของน้ำนมไหลน้อย ร้อยละ 58.56 ยังพบปัญหาน้ำนมไหลน้อยมากขึ้น เนื่องจากไม่มีระบบการประเมินการไหลของน้ำนมที่ชัดเจนในวันแรก จะเริ่มประเมินก่อนกลับบ้าน ร่วมกับมารดาเป็นแรงงานต่างด้าวมีปัญหาเรื่องการสื่อสาร      การพัฒนา    - ประเมินการไหลของน้ำนมมารดาเมื่อครบ 24 ชั่วโมง ถ้าน้ำนมไม่ไหลรายงานแพทย์ให้ motilium 1x3 po pc  - ประสานแพทย์แผนไทยประคบเต้านมวันละ 1 ครั้งและประคบซ้ำ หากพบว่าน้ำนมยังไหลไม่ดี  - พัฒนาการตรวจคัดกรองและภาวะตัวเหลืองในทารกแรกเกิด โดยใช้เครื่องวัดค่า MB ทางผิวหนัง วันละ 1 ครั้งในเวรดึก และใช้เกณฑ์การประเมินระดับบิลิรูบินตามแนวทางในการดูแลทารกที่มีภาวะตัวเหลืองและ Phototherapy-Exchange transfusion จาก รพศ.  - ทารกที่มี Toung tie  รายงานแพทย์ทุกเคส และส่งพบทันตแพทย์ เพื่อพิจารณาทำ Frenulotomy  - จัดซื้อเครื่อง on Photo เพิ่ม      ผลลัพธ์  ในปี 2564-2565 พบว่ามีการ refer ด้วย Neonatal jaundice แนวโน้มลดลง        </vt:lpstr>
      <vt:lpstr>วิเคราะห์        ในปี 2564-2565 พบว่ามีการ refer ด้วยภาวะตัวเหลืองแนวโน้มลดลง  เนื่องจากในปี 2564-2565 มีสถานการณ์การระบาดของโรค COVID-19 แนวทางปฏิบัติในการดูแลทารก ต้องให้มารดาและทารกอยู่ห่างกัน ในกรณีที่มารดามีภาวะเสี่ยง ทำให้มารดาไม่สามารถเลี้ยงลูกด้วยนมแม่ได้ทันที เนื่องจากต้องรอผล PCR (24-48 ชั่วโมง) ทำให้ทารกได้รับนมผมสมทดแทนอย่างเพียงพอ      การพัฒนา - หลังจากสถานการณ์การระบาดของโรค COVID-19 ได้มีการปรับมาตรการคลี่คลายลง ได้มีการกระตุ้น Breast feeding หายใน 30 นาทีหลังคลอดทุกราย และกระตุ้นให้ทารกดูดนมมารดาทุก 2-3 ชั่วโมง  - ปรับเปลี่ยนการตรวจคัดกรองภาวะตัวเหลืองในทารกแรกเกิด โดยใช้เครื่องวัดค่า MB ทางผิวหนังทุกเวรๆ ละ 1 ครั้ง หากพบว่าค่า MB เกินเกณฑ์ให้รายงานแพทย์ทันที พร้อมทั้งทำการเจาะ Hct, MB ส่งห้อง Lab ได้ไม่เกินเวลา 20.00 น. ของทุกวัน  - มีการเจาะหาสาเหตุภาวะ Neonatal jaundice  โดยเจาะ CBC, Blood group, Rh.Typing, Reticulocy count, Direct coomb test, G6PD      ผลลัพธ์  ในปี 2566 พบว่ามีการ refer ด้วยภาวะตัวเหลือง 2 ราย        </vt:lpstr>
      <vt:lpstr>วิเคราะห์      ในปี 2566 พบว่ามีการ refer ด้วยภาวะตัวเหลือง 2 ราย พบว่าสาเหตุจาก Physiological jaundice, Pathological jaundice อย่างละ 1 ราย ปัญหาจากด้านสาเหตุ Physiological jaundice มาจากปัจจัยมารดาเรื่องหัวนมบอด ทำให้ทารกไม่สามารถดูดนมมารดาได้ ร่วมกับมีน้ำนมน้อยใน 24 ชั่วโมงแรก ไม่ได้มีการรายงานแพทย์ เพื่อพิจารณาใน Motilium 1x1 po pc ร่วมกับทารกคลอด BBA ด้านสาเหตุ Pathological jaundice พบว่าไม่ได้มีการเจาะหาสาเหตุภาวะ Neonatal jaundice       การพัฒนา เริ่มดูแลมารดาตั้งแต่ระยะ ANC ให้มีประสิทธิภาพ โดยการตรวจเต้านมและหัวนมหญิงตั้งครรภ์ทุกราย และลงบันทึกการตรวจในสมุดสีชมพู ในรายที่มีปัญหาหัวนมสั้น/บอด/บุ๋ม ดำเนินการแก้ไขหัวนมตั้งแต่ครั้งแรกที่พบด้วย syring, ประทุมแก้ว และการนวดดึงหัวนมแบบวิธี Hoffman technique       ผลลัพธ์  ในปี 2566 พบว่ามีการ refer ด้วยภาวะตัวเหลือง 2 ราย          </vt:lpstr>
      <vt:lpstr>วิเคราะห์      ในปี 2567 (ต.ค.66 – มี.ค. 67) พบว่ามีการ refer ด้วยภาวะตัวเหลือง 2 ราย พบว่าสาเหตุจาก Pathological jaundice ,Physiological jaundice อย่างละ 1 ราย ปัญหาจากด้านสาเหตุ Pathological jaundice พบว่า ทารกมีภาวะ G6PD ด้านสาเหตุ Physiological jaundice มาจากปัจจัยมารดา น้ำนมไหลน้อยใน 24 ชั่วโมงแรก ร่วมกับทารกตัวโต มีน้ำหนักแรกคลอด 3,670 g      การพัฒนา ยอดทารกตัวเหลืองมีแนวโน้มลดลง เนื่องจากมีการประเมินได้อย่างรวดเร็ว แต่ยังพบว่าทารกตัวเหลืองได้รับการ refer มาจากปัจจัยทางด้านมารดา ในเรื่องของน้ำนมไหลน้อยใน 24 ชั่วโมงแรกหลังคลอด ควรพัฒนาต่อในเรื่องของการพิจารณาในการให้นมเสริม      ผลลัพธ์  ในปี 2567 พบว่ามีการ refer ด้วยภาวะตัวเหลือง 2 ราย          </vt:lpstr>
      <vt:lpstr>ผลลัพธ์และการพัฒนาที่ผ่านมา (Performance &amp; Interventions)</vt:lpstr>
      <vt:lpstr>วิเคราะห์       ในปี 2563 พบว่ามีการ Re-admit ร้อยละ 36.36 มากกว่าในปี 2562 ปัญหาจากการวางแผนจำหน่ายมารดาและทารก   ไม่ครอบคลุม และไม่ได้ประเมินความพร้อมของมารดาในการเลี้ยงดูทารกที่บ้านโดยเฉพาะมารดาครรภ์แรก      การพัฒนา วางแผนจำหน่ายมารดาและทารก โดยประเมินการไหลของน้ำนมร่วมกับการประเมิน latch score หากน้ำนมไหลไม่ดีและ Latch score &lt; 9 คะแนน ไม่จำหน่ายกลับบ้าน พร้อมทั้งประเมินความพร้อมของมารดาทุกราย โดยเน้นย้ำในมารดาครรภ์แรกทุกราย ในเรื่องของการเตรียมความพร้อมในการดูแลทารกและการให้คำแนะนำในการดูแลทารกขณะอยู่บ้าน       ผลลัพธ์  ยังพบมีการ Re-admit 1 รายในปี 2564          ในปี 2564 Re-admit ด้วย Neonatal jaundice 1 ราย ปัญหา มีสาเหตุตัวเหลืองมาจาก Pathological jaundice ร่วมกับมารดาเป็นแรงงานต่างด้าวมีปัญหาเรื่องการสื่อสาร      การพัฒนา    - สอนมารดาปฏิบัติตามหลัก 3 ด คือ ดูดเร็ว ดูดบ่อย ดูดถูกวิธี และสอน/สาธิตการอุ้มทารกในท่าที่ถูกต้องกับมารดาทุกราย พร้อมส่งเสริมความพร้อมในการ Breast feeding กับมารดาทุกรายก่อนกลับบ้าน       ผลลัพธ์  ไม่พบอัตราการ Re-admit ด้วย Neonatal jaundice ในปี 2565-2566       แผนการพัฒนาต่อเนื่อง        - เน้นการเลี้ยงลูกด้วยนมแม่ ร่วมกับ อสม. และชุมชน ในการรณรงค์ให้เลี้ยงลูกด้วยนมแม่ โดยมีการส่ง      อสม. อบรมเป็นปราชญ์นมแม่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pranee</dc:creator>
  <cp:lastModifiedBy>pc</cp:lastModifiedBy>
  <cp:revision>249</cp:revision>
  <cp:lastPrinted>2022-12-29T18:22:32Z</cp:lastPrinted>
  <dcterms:created xsi:type="dcterms:W3CDTF">2019-08-14T13:56:51Z</dcterms:created>
  <dcterms:modified xsi:type="dcterms:W3CDTF">2024-06-04T07:52:18Z</dcterms:modified>
</cp:coreProperties>
</file>