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8" r:id="rId5"/>
    <p:sldId id="261" r:id="rId6"/>
    <p:sldId id="280" r:id="rId7"/>
    <p:sldId id="262" r:id="rId8"/>
    <p:sldId id="264" r:id="rId9"/>
    <p:sldId id="291" r:id="rId10"/>
    <p:sldId id="284" r:id="rId11"/>
    <p:sldId id="286" r:id="rId12"/>
    <p:sldId id="287" r:id="rId13"/>
    <p:sldId id="288" r:id="rId14"/>
    <p:sldId id="295" r:id="rId15"/>
    <p:sldId id="293" r:id="rId16"/>
    <p:sldId id="285" r:id="rId17"/>
  </p:sldIdLst>
  <p:sldSz cx="9144000" cy="6858000" type="screen4x3"/>
  <p:notesSz cx="6888163" cy="100203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9" autoAdjust="0"/>
  </p:normalViewPr>
  <p:slideViewPr>
    <p:cSldViewPr>
      <p:cViewPr>
        <p:scale>
          <a:sx n="100" d="100"/>
          <a:sy n="100" d="100"/>
        </p:scale>
        <p:origin x="-1104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__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76476528482493"/>
          <c:y val="2.9703802249820353E-2"/>
          <c:w val="0.79521427093454244"/>
          <c:h val="0.7552300799207964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อัตราการ Refer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6"/>
              <c:layout>
                <c:manualLayout>
                  <c:x val="-2.5860727266184463E-2"/>
                  <c:y val="2.61094407231826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416-4E9F-954A-A243B1DB7CE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/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Sheet1!$A$2:$A$23</c:f>
              <c:strCache>
                <c:ptCount val="22"/>
                <c:pt idx="0">
                  <c:v>1/62</c:v>
                </c:pt>
                <c:pt idx="1">
                  <c:v>2/62</c:v>
                </c:pt>
                <c:pt idx="2">
                  <c:v>3/62</c:v>
                </c:pt>
                <c:pt idx="3">
                  <c:v>4/62</c:v>
                </c:pt>
                <c:pt idx="4">
                  <c:v>1/63</c:v>
                </c:pt>
                <c:pt idx="5">
                  <c:v>2/63</c:v>
                </c:pt>
                <c:pt idx="6">
                  <c:v>3/63</c:v>
                </c:pt>
                <c:pt idx="7">
                  <c:v>4/63</c:v>
                </c:pt>
                <c:pt idx="8">
                  <c:v>1/64</c:v>
                </c:pt>
                <c:pt idx="9">
                  <c:v>2/64</c:v>
                </c:pt>
                <c:pt idx="10">
                  <c:v>3/64</c:v>
                </c:pt>
                <c:pt idx="11">
                  <c:v>4/64</c:v>
                </c:pt>
                <c:pt idx="12">
                  <c:v>1/65</c:v>
                </c:pt>
                <c:pt idx="13">
                  <c:v>2/65</c:v>
                </c:pt>
                <c:pt idx="14">
                  <c:v>3/65</c:v>
                </c:pt>
                <c:pt idx="15">
                  <c:v>4/65</c:v>
                </c:pt>
                <c:pt idx="16">
                  <c:v>1/66</c:v>
                </c:pt>
                <c:pt idx="17">
                  <c:v>2/66</c:v>
                </c:pt>
                <c:pt idx="18">
                  <c:v>3/66</c:v>
                </c:pt>
                <c:pt idx="19">
                  <c:v>4/66</c:v>
                </c:pt>
                <c:pt idx="20">
                  <c:v>1/67</c:v>
                </c:pt>
                <c:pt idx="21">
                  <c:v>2/67</c:v>
                </c:pt>
              </c:strCache>
            </c:str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1.1599999999999999</c:v>
                </c:pt>
                <c:pt idx="1">
                  <c:v>2.33</c:v>
                </c:pt>
                <c:pt idx="2" formatCode="0.00">
                  <c:v>1.1599999999999999</c:v>
                </c:pt>
                <c:pt idx="3">
                  <c:v>1.1599999999999999</c:v>
                </c:pt>
                <c:pt idx="4" formatCode="0.00">
                  <c:v>1.8</c:v>
                </c:pt>
                <c:pt idx="5">
                  <c:v>0</c:v>
                </c:pt>
                <c:pt idx="6" formatCode="0.00">
                  <c:v>0.9</c:v>
                </c:pt>
                <c:pt idx="7" formatCode="0.00">
                  <c:v>2.7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0.71</c:v>
                </c:pt>
                <c:pt idx="12">
                  <c:v>1.82</c:v>
                </c:pt>
                <c:pt idx="13">
                  <c:v>0</c:v>
                </c:pt>
                <c:pt idx="14" formatCode="0">
                  <c:v>0</c:v>
                </c:pt>
                <c:pt idx="15">
                  <c:v>0</c:v>
                </c:pt>
                <c:pt idx="16">
                  <c:v>0.95</c:v>
                </c:pt>
                <c:pt idx="17">
                  <c:v>0.95</c:v>
                </c:pt>
                <c:pt idx="18" formatCode="0">
                  <c:v>0</c:v>
                </c:pt>
                <c:pt idx="19">
                  <c:v>0</c:v>
                </c:pt>
                <c:pt idx="20" formatCode="0">
                  <c:v>2.86</c:v>
                </c:pt>
                <c:pt idx="21">
                  <c:v>3.45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96E-4525-8F15-BB2FD8C156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Sheet1!$A$2:$A$23</c:f>
              <c:strCache>
                <c:ptCount val="22"/>
                <c:pt idx="0">
                  <c:v>1/62</c:v>
                </c:pt>
                <c:pt idx="1">
                  <c:v>2/62</c:v>
                </c:pt>
                <c:pt idx="2">
                  <c:v>3/62</c:v>
                </c:pt>
                <c:pt idx="3">
                  <c:v>4/62</c:v>
                </c:pt>
                <c:pt idx="4">
                  <c:v>1/63</c:v>
                </c:pt>
                <c:pt idx="5">
                  <c:v>2/63</c:v>
                </c:pt>
                <c:pt idx="6">
                  <c:v>3/63</c:v>
                </c:pt>
                <c:pt idx="7">
                  <c:v>4/63</c:v>
                </c:pt>
                <c:pt idx="8">
                  <c:v>1/64</c:v>
                </c:pt>
                <c:pt idx="9">
                  <c:v>2/64</c:v>
                </c:pt>
                <c:pt idx="10">
                  <c:v>3/64</c:v>
                </c:pt>
                <c:pt idx="11">
                  <c:v>4/64</c:v>
                </c:pt>
                <c:pt idx="12">
                  <c:v>1/65</c:v>
                </c:pt>
                <c:pt idx="13">
                  <c:v>2/65</c:v>
                </c:pt>
                <c:pt idx="14">
                  <c:v>3/65</c:v>
                </c:pt>
                <c:pt idx="15">
                  <c:v>4/65</c:v>
                </c:pt>
                <c:pt idx="16">
                  <c:v>1/66</c:v>
                </c:pt>
                <c:pt idx="17">
                  <c:v>2/66</c:v>
                </c:pt>
                <c:pt idx="18">
                  <c:v>3/66</c:v>
                </c:pt>
                <c:pt idx="19">
                  <c:v>4/66</c:v>
                </c:pt>
                <c:pt idx="20">
                  <c:v>1/67</c:v>
                </c:pt>
                <c:pt idx="21">
                  <c:v>2/67</c:v>
                </c:pt>
              </c:strCache>
            </c:strRef>
          </c:cat>
          <c:val>
            <c:numRef>
              <c:f>Sheet1!$C$2:$C$23</c:f>
              <c:numCache>
                <c:formatCode>_(* #,##0.00_);_(* \(#,##0.00\);_(* "-"??_);_(@_)</c:formatCode>
                <c:ptCount val="2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96E-4525-8F15-BB2FD8C156B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LCL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Sheet1!$A$2:$A$23</c:f>
              <c:strCache>
                <c:ptCount val="22"/>
                <c:pt idx="0">
                  <c:v>1/62</c:v>
                </c:pt>
                <c:pt idx="1">
                  <c:v>2/62</c:v>
                </c:pt>
                <c:pt idx="2">
                  <c:v>3/62</c:v>
                </c:pt>
                <c:pt idx="3">
                  <c:v>4/62</c:v>
                </c:pt>
                <c:pt idx="4">
                  <c:v>1/63</c:v>
                </c:pt>
                <c:pt idx="5">
                  <c:v>2/63</c:v>
                </c:pt>
                <c:pt idx="6">
                  <c:v>3/63</c:v>
                </c:pt>
                <c:pt idx="7">
                  <c:v>4/63</c:v>
                </c:pt>
                <c:pt idx="8">
                  <c:v>1/64</c:v>
                </c:pt>
                <c:pt idx="9">
                  <c:v>2/64</c:v>
                </c:pt>
                <c:pt idx="10">
                  <c:v>3/64</c:v>
                </c:pt>
                <c:pt idx="11">
                  <c:v>4/64</c:v>
                </c:pt>
                <c:pt idx="12">
                  <c:v>1/65</c:v>
                </c:pt>
                <c:pt idx="13">
                  <c:v>2/65</c:v>
                </c:pt>
                <c:pt idx="14">
                  <c:v>3/65</c:v>
                </c:pt>
                <c:pt idx="15">
                  <c:v>4/65</c:v>
                </c:pt>
                <c:pt idx="16">
                  <c:v>1/66</c:v>
                </c:pt>
                <c:pt idx="17">
                  <c:v>2/66</c:v>
                </c:pt>
                <c:pt idx="18">
                  <c:v>3/66</c:v>
                </c:pt>
                <c:pt idx="19">
                  <c:v>4/66</c:v>
                </c:pt>
                <c:pt idx="20">
                  <c:v>1/67</c:v>
                </c:pt>
                <c:pt idx="21">
                  <c:v>2/67</c:v>
                </c:pt>
              </c:strCache>
            </c:strRef>
          </c:cat>
          <c:val>
            <c:numRef>
              <c:f>Sheet1!$D$2:$D$23</c:f>
              <c:numCache>
                <c:formatCode>_(* #,##0.00_);_(* \(#,##0.00\);_(* "-"??_);_(@_)</c:formatCode>
                <c:ptCount val="22"/>
                <c:pt idx="0">
                  <c:v>-1.67</c:v>
                </c:pt>
                <c:pt idx="1">
                  <c:v>-1.67</c:v>
                </c:pt>
                <c:pt idx="2">
                  <c:v>-1.67</c:v>
                </c:pt>
                <c:pt idx="3">
                  <c:v>-1.67</c:v>
                </c:pt>
                <c:pt idx="4">
                  <c:v>-1.67</c:v>
                </c:pt>
                <c:pt idx="5">
                  <c:v>-1.67</c:v>
                </c:pt>
                <c:pt idx="6">
                  <c:v>-1.67</c:v>
                </c:pt>
                <c:pt idx="7">
                  <c:v>-1.67</c:v>
                </c:pt>
                <c:pt idx="8">
                  <c:v>-1.67</c:v>
                </c:pt>
                <c:pt idx="9">
                  <c:v>-1.67</c:v>
                </c:pt>
                <c:pt idx="10">
                  <c:v>-1.67</c:v>
                </c:pt>
                <c:pt idx="11">
                  <c:v>-1.67</c:v>
                </c:pt>
                <c:pt idx="12">
                  <c:v>-1.67</c:v>
                </c:pt>
                <c:pt idx="13">
                  <c:v>-1.67</c:v>
                </c:pt>
                <c:pt idx="14">
                  <c:v>-1.67</c:v>
                </c:pt>
                <c:pt idx="15">
                  <c:v>-1.67</c:v>
                </c:pt>
                <c:pt idx="16">
                  <c:v>-1.67</c:v>
                </c:pt>
                <c:pt idx="17">
                  <c:v>-1.67</c:v>
                </c:pt>
                <c:pt idx="18">
                  <c:v>-1.67</c:v>
                </c:pt>
                <c:pt idx="19">
                  <c:v>-1.67</c:v>
                </c:pt>
                <c:pt idx="20">
                  <c:v>-1.67</c:v>
                </c:pt>
                <c:pt idx="21">
                  <c:v>-1.67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96E-4525-8F15-BB2FD8C156B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UCL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Sheet1!$A$2:$A$23</c:f>
              <c:strCache>
                <c:ptCount val="22"/>
                <c:pt idx="0">
                  <c:v>1/62</c:v>
                </c:pt>
                <c:pt idx="1">
                  <c:v>2/62</c:v>
                </c:pt>
                <c:pt idx="2">
                  <c:v>3/62</c:v>
                </c:pt>
                <c:pt idx="3">
                  <c:v>4/62</c:v>
                </c:pt>
                <c:pt idx="4">
                  <c:v>1/63</c:v>
                </c:pt>
                <c:pt idx="5">
                  <c:v>2/63</c:v>
                </c:pt>
                <c:pt idx="6">
                  <c:v>3/63</c:v>
                </c:pt>
                <c:pt idx="7">
                  <c:v>4/63</c:v>
                </c:pt>
                <c:pt idx="8">
                  <c:v>1/64</c:v>
                </c:pt>
                <c:pt idx="9">
                  <c:v>2/64</c:v>
                </c:pt>
                <c:pt idx="10">
                  <c:v>3/64</c:v>
                </c:pt>
                <c:pt idx="11">
                  <c:v>4/64</c:v>
                </c:pt>
                <c:pt idx="12">
                  <c:v>1/65</c:v>
                </c:pt>
                <c:pt idx="13">
                  <c:v>2/65</c:v>
                </c:pt>
                <c:pt idx="14">
                  <c:v>3/65</c:v>
                </c:pt>
                <c:pt idx="15">
                  <c:v>4/65</c:v>
                </c:pt>
                <c:pt idx="16">
                  <c:v>1/66</c:v>
                </c:pt>
                <c:pt idx="17">
                  <c:v>2/66</c:v>
                </c:pt>
                <c:pt idx="18">
                  <c:v>3/66</c:v>
                </c:pt>
                <c:pt idx="19">
                  <c:v>4/66</c:v>
                </c:pt>
                <c:pt idx="20">
                  <c:v>1/67</c:v>
                </c:pt>
                <c:pt idx="21">
                  <c:v>2/67</c:v>
                </c:pt>
              </c:strCache>
            </c:strRef>
          </c:cat>
          <c:val>
            <c:numRef>
              <c:f>Sheet1!$E$2:$E$23</c:f>
              <c:numCache>
                <c:formatCode>_(* #,##0.00_);_(* \(#,##0.00\);_(* "-"??_);_(@_)</c:formatCode>
                <c:ptCount val="22"/>
                <c:pt idx="0">
                  <c:v>3.16</c:v>
                </c:pt>
                <c:pt idx="1">
                  <c:v>3.16</c:v>
                </c:pt>
                <c:pt idx="2">
                  <c:v>3.16</c:v>
                </c:pt>
                <c:pt idx="3">
                  <c:v>3.16</c:v>
                </c:pt>
                <c:pt idx="4">
                  <c:v>3.16</c:v>
                </c:pt>
                <c:pt idx="5">
                  <c:v>3.16</c:v>
                </c:pt>
                <c:pt idx="6">
                  <c:v>3.16</c:v>
                </c:pt>
                <c:pt idx="7">
                  <c:v>3.16</c:v>
                </c:pt>
                <c:pt idx="8">
                  <c:v>3.16</c:v>
                </c:pt>
                <c:pt idx="9">
                  <c:v>3.16</c:v>
                </c:pt>
                <c:pt idx="10">
                  <c:v>3.16</c:v>
                </c:pt>
                <c:pt idx="11">
                  <c:v>3.16</c:v>
                </c:pt>
                <c:pt idx="12">
                  <c:v>3.16</c:v>
                </c:pt>
                <c:pt idx="13">
                  <c:v>3.16</c:v>
                </c:pt>
                <c:pt idx="14">
                  <c:v>3.16</c:v>
                </c:pt>
                <c:pt idx="15">
                  <c:v>3.16</c:v>
                </c:pt>
                <c:pt idx="16">
                  <c:v>3.16</c:v>
                </c:pt>
                <c:pt idx="17">
                  <c:v>3.16</c:v>
                </c:pt>
                <c:pt idx="18">
                  <c:v>3.16</c:v>
                </c:pt>
                <c:pt idx="19">
                  <c:v>3.16</c:v>
                </c:pt>
                <c:pt idx="20">
                  <c:v>3.16</c:v>
                </c:pt>
                <c:pt idx="21">
                  <c:v>3.16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23B-439C-AFC6-617CFB6028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4735360"/>
        <c:axId val="134737280"/>
      </c:lineChart>
      <c:catAx>
        <c:axId val="134735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th-TH"/>
          </a:p>
        </c:txPr>
        <c:crossAx val="134737280"/>
        <c:crosses val="autoZero"/>
        <c:auto val="1"/>
        <c:lblAlgn val="ctr"/>
        <c:lblOffset val="100"/>
        <c:noMultiLvlLbl val="0"/>
      </c:catAx>
      <c:valAx>
        <c:axId val="134737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th-TH"/>
          </a:p>
        </c:txPr>
        <c:crossAx val="13473536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/>
          <a:lstStyle/>
          <a:p>
            <a:pPr rtl="0">
              <a:defRPr sz="1400"/>
            </a:pPr>
            <a:endParaRPr lang="th-TH"/>
          </a:p>
        </c:txPr>
      </c:dTable>
      <c:spPr>
        <a:noFill/>
        <a:ln>
          <a:noFill/>
        </a:ln>
        <a:effectLst/>
      </c:spPr>
    </c:plotArea>
    <c:plotVisOnly val="1"/>
    <c:dispBlanksAs val="span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chemeClr val="tx1"/>
      </a:solidFill>
    </a:ln>
    <a:effectLst/>
  </c:spPr>
  <c:txPr>
    <a:bodyPr/>
    <a:lstStyle/>
    <a:p>
      <a:pPr>
        <a:defRPr sz="1200">
          <a:latin typeface="BrowalliaUPC" pitchFamily="34" charset="-34"/>
          <a:cs typeface="BrowalliaUPC" pitchFamily="34" charset="-34"/>
        </a:defRPr>
      </a:pPr>
      <a:endParaRPr lang="th-TH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76476528482493"/>
          <c:y val="2.970380224982035E-2"/>
          <c:w val="0.79521427093454244"/>
          <c:h val="0.7552300799207964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อัตราการ Re-admit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6"/>
              <c:layout>
                <c:manualLayout>
                  <c:x val="-2.5860727266184463E-2"/>
                  <c:y val="2.61094407231826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416-4E9F-954A-A243B1DB7CE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/>
                </a:pPr>
                <a:endParaRPr lang="th-TH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Sheet1!$A$2:$A$23</c:f>
              <c:strCache>
                <c:ptCount val="22"/>
                <c:pt idx="0">
                  <c:v>1/62</c:v>
                </c:pt>
                <c:pt idx="1">
                  <c:v>2/62</c:v>
                </c:pt>
                <c:pt idx="2">
                  <c:v>3/62</c:v>
                </c:pt>
                <c:pt idx="3">
                  <c:v>4/62</c:v>
                </c:pt>
                <c:pt idx="4">
                  <c:v>1/63</c:v>
                </c:pt>
                <c:pt idx="5">
                  <c:v>2/63</c:v>
                </c:pt>
                <c:pt idx="6">
                  <c:v>3/63</c:v>
                </c:pt>
                <c:pt idx="7">
                  <c:v>4/63</c:v>
                </c:pt>
                <c:pt idx="8">
                  <c:v>1/64</c:v>
                </c:pt>
                <c:pt idx="9">
                  <c:v>2/64</c:v>
                </c:pt>
                <c:pt idx="10">
                  <c:v>3/64</c:v>
                </c:pt>
                <c:pt idx="11">
                  <c:v>4/64</c:v>
                </c:pt>
                <c:pt idx="12">
                  <c:v>1/65</c:v>
                </c:pt>
                <c:pt idx="13">
                  <c:v>2/65</c:v>
                </c:pt>
                <c:pt idx="14">
                  <c:v>3/65</c:v>
                </c:pt>
                <c:pt idx="15">
                  <c:v>4/65</c:v>
                </c:pt>
                <c:pt idx="16">
                  <c:v>1/66</c:v>
                </c:pt>
                <c:pt idx="17">
                  <c:v>2/66</c:v>
                </c:pt>
                <c:pt idx="18">
                  <c:v>3/66</c:v>
                </c:pt>
                <c:pt idx="19">
                  <c:v>4/66</c:v>
                </c:pt>
                <c:pt idx="20">
                  <c:v>1/67</c:v>
                </c:pt>
                <c:pt idx="21">
                  <c:v>2/67</c:v>
                </c:pt>
              </c:strCache>
            </c:str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0</c:v>
                </c:pt>
                <c:pt idx="1">
                  <c:v>0</c:v>
                </c:pt>
                <c:pt idx="2" formatCode="0.00">
                  <c:v>1.1599999999999999</c:v>
                </c:pt>
                <c:pt idx="3">
                  <c:v>0</c:v>
                </c:pt>
                <c:pt idx="4" formatCode="0.00">
                  <c:v>2.7</c:v>
                </c:pt>
                <c:pt idx="5">
                  <c:v>0</c:v>
                </c:pt>
                <c:pt idx="6" formatCode="0.00">
                  <c:v>0.9</c:v>
                </c:pt>
                <c:pt idx="7" formatCode="0.00">
                  <c:v>0.9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0.71</c:v>
                </c:pt>
                <c:pt idx="12">
                  <c:v>0</c:v>
                </c:pt>
                <c:pt idx="13">
                  <c:v>0</c:v>
                </c:pt>
                <c:pt idx="14" formatCode="0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 formatCode="0">
                  <c:v>0</c:v>
                </c:pt>
                <c:pt idx="19">
                  <c:v>0</c:v>
                </c:pt>
                <c:pt idx="20" formatCode="0">
                  <c:v>0</c:v>
                </c:pt>
                <c:pt idx="21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96E-4525-8F15-BB2FD8C156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Sheet1!$A$2:$A$23</c:f>
              <c:strCache>
                <c:ptCount val="22"/>
                <c:pt idx="0">
                  <c:v>1/62</c:v>
                </c:pt>
                <c:pt idx="1">
                  <c:v>2/62</c:v>
                </c:pt>
                <c:pt idx="2">
                  <c:v>3/62</c:v>
                </c:pt>
                <c:pt idx="3">
                  <c:v>4/62</c:v>
                </c:pt>
                <c:pt idx="4">
                  <c:v>1/63</c:v>
                </c:pt>
                <c:pt idx="5">
                  <c:v>2/63</c:v>
                </c:pt>
                <c:pt idx="6">
                  <c:v>3/63</c:v>
                </c:pt>
                <c:pt idx="7">
                  <c:v>4/63</c:v>
                </c:pt>
                <c:pt idx="8">
                  <c:v>1/64</c:v>
                </c:pt>
                <c:pt idx="9">
                  <c:v>2/64</c:v>
                </c:pt>
                <c:pt idx="10">
                  <c:v>3/64</c:v>
                </c:pt>
                <c:pt idx="11">
                  <c:v>4/64</c:v>
                </c:pt>
                <c:pt idx="12">
                  <c:v>1/65</c:v>
                </c:pt>
                <c:pt idx="13">
                  <c:v>2/65</c:v>
                </c:pt>
                <c:pt idx="14">
                  <c:v>3/65</c:v>
                </c:pt>
                <c:pt idx="15">
                  <c:v>4/65</c:v>
                </c:pt>
                <c:pt idx="16">
                  <c:v>1/66</c:v>
                </c:pt>
                <c:pt idx="17">
                  <c:v>2/66</c:v>
                </c:pt>
                <c:pt idx="18">
                  <c:v>3/66</c:v>
                </c:pt>
                <c:pt idx="19">
                  <c:v>4/66</c:v>
                </c:pt>
                <c:pt idx="20">
                  <c:v>1/67</c:v>
                </c:pt>
                <c:pt idx="21">
                  <c:v>2/67</c:v>
                </c:pt>
              </c:strCache>
            </c:strRef>
          </c:cat>
          <c:val>
            <c:numRef>
              <c:f>Sheet1!$C$2:$C$23</c:f>
              <c:numCache>
                <c:formatCode>_(* #,##0.00_);_(* \(#,##0.00\);_(* "-"??_);_(@_)</c:formatCode>
                <c:ptCount val="22"/>
                <c:pt idx="0">
                  <c:v>0.28999999999999998</c:v>
                </c:pt>
                <c:pt idx="1">
                  <c:v>0.28999999999999998</c:v>
                </c:pt>
                <c:pt idx="2">
                  <c:v>0.28999999999999998</c:v>
                </c:pt>
                <c:pt idx="3">
                  <c:v>0.28999999999999998</c:v>
                </c:pt>
                <c:pt idx="4">
                  <c:v>0.28999999999999998</c:v>
                </c:pt>
                <c:pt idx="5">
                  <c:v>0.28999999999999998</c:v>
                </c:pt>
                <c:pt idx="6">
                  <c:v>0.28999999999999998</c:v>
                </c:pt>
                <c:pt idx="7">
                  <c:v>0.28999999999999998</c:v>
                </c:pt>
                <c:pt idx="8">
                  <c:v>0.28999999999999998</c:v>
                </c:pt>
                <c:pt idx="9">
                  <c:v>0.28999999999999998</c:v>
                </c:pt>
                <c:pt idx="10">
                  <c:v>0.28999999999999998</c:v>
                </c:pt>
                <c:pt idx="11">
                  <c:v>0.28999999999999998</c:v>
                </c:pt>
                <c:pt idx="12">
                  <c:v>0.28999999999999998</c:v>
                </c:pt>
                <c:pt idx="13">
                  <c:v>0.28999999999999998</c:v>
                </c:pt>
                <c:pt idx="14">
                  <c:v>0.28999999999999998</c:v>
                </c:pt>
                <c:pt idx="15">
                  <c:v>0.28999999999999998</c:v>
                </c:pt>
                <c:pt idx="16">
                  <c:v>0.28999999999999998</c:v>
                </c:pt>
                <c:pt idx="17">
                  <c:v>0.28999999999999998</c:v>
                </c:pt>
                <c:pt idx="18">
                  <c:v>0.28999999999999998</c:v>
                </c:pt>
                <c:pt idx="19">
                  <c:v>0.28999999999999998</c:v>
                </c:pt>
                <c:pt idx="20">
                  <c:v>0.28999999999999998</c:v>
                </c:pt>
                <c:pt idx="21">
                  <c:v>0.28999999999999998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96E-4525-8F15-BB2FD8C156B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LCL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Sheet1!$A$2:$A$23</c:f>
              <c:strCache>
                <c:ptCount val="22"/>
                <c:pt idx="0">
                  <c:v>1/62</c:v>
                </c:pt>
                <c:pt idx="1">
                  <c:v>2/62</c:v>
                </c:pt>
                <c:pt idx="2">
                  <c:v>3/62</c:v>
                </c:pt>
                <c:pt idx="3">
                  <c:v>4/62</c:v>
                </c:pt>
                <c:pt idx="4">
                  <c:v>1/63</c:v>
                </c:pt>
                <c:pt idx="5">
                  <c:v>2/63</c:v>
                </c:pt>
                <c:pt idx="6">
                  <c:v>3/63</c:v>
                </c:pt>
                <c:pt idx="7">
                  <c:v>4/63</c:v>
                </c:pt>
                <c:pt idx="8">
                  <c:v>1/64</c:v>
                </c:pt>
                <c:pt idx="9">
                  <c:v>2/64</c:v>
                </c:pt>
                <c:pt idx="10">
                  <c:v>3/64</c:v>
                </c:pt>
                <c:pt idx="11">
                  <c:v>4/64</c:v>
                </c:pt>
                <c:pt idx="12">
                  <c:v>1/65</c:v>
                </c:pt>
                <c:pt idx="13">
                  <c:v>2/65</c:v>
                </c:pt>
                <c:pt idx="14">
                  <c:v>3/65</c:v>
                </c:pt>
                <c:pt idx="15">
                  <c:v>4/65</c:v>
                </c:pt>
                <c:pt idx="16">
                  <c:v>1/66</c:v>
                </c:pt>
                <c:pt idx="17">
                  <c:v>2/66</c:v>
                </c:pt>
                <c:pt idx="18">
                  <c:v>3/66</c:v>
                </c:pt>
                <c:pt idx="19">
                  <c:v>4/66</c:v>
                </c:pt>
                <c:pt idx="20">
                  <c:v>1/67</c:v>
                </c:pt>
                <c:pt idx="21">
                  <c:v>2/67</c:v>
                </c:pt>
              </c:strCache>
            </c:strRef>
          </c:cat>
          <c:val>
            <c:numRef>
              <c:f>Sheet1!$D$2:$D$23</c:f>
              <c:numCache>
                <c:formatCode>_(* #,##0.00_);_(* \(#,##0.00\);_(* "-"??_);_(@_)</c:formatCode>
                <c:ptCount val="22"/>
                <c:pt idx="0">
                  <c:v>-1.01</c:v>
                </c:pt>
                <c:pt idx="1">
                  <c:v>-1.01</c:v>
                </c:pt>
                <c:pt idx="2">
                  <c:v>-1.01</c:v>
                </c:pt>
                <c:pt idx="3">
                  <c:v>-1.01</c:v>
                </c:pt>
                <c:pt idx="4">
                  <c:v>-1.01</c:v>
                </c:pt>
                <c:pt idx="5">
                  <c:v>-1.01</c:v>
                </c:pt>
                <c:pt idx="6">
                  <c:v>-1.01</c:v>
                </c:pt>
                <c:pt idx="7">
                  <c:v>-1.01</c:v>
                </c:pt>
                <c:pt idx="8">
                  <c:v>-1.01</c:v>
                </c:pt>
                <c:pt idx="9">
                  <c:v>-1.01</c:v>
                </c:pt>
                <c:pt idx="10">
                  <c:v>-1.01</c:v>
                </c:pt>
                <c:pt idx="11">
                  <c:v>-1.01</c:v>
                </c:pt>
                <c:pt idx="12">
                  <c:v>-1.01</c:v>
                </c:pt>
                <c:pt idx="13">
                  <c:v>-1.01</c:v>
                </c:pt>
                <c:pt idx="14">
                  <c:v>-1.01</c:v>
                </c:pt>
                <c:pt idx="15">
                  <c:v>-1.01</c:v>
                </c:pt>
                <c:pt idx="16">
                  <c:v>-1.01</c:v>
                </c:pt>
                <c:pt idx="17">
                  <c:v>-1.01</c:v>
                </c:pt>
                <c:pt idx="18">
                  <c:v>-1.01</c:v>
                </c:pt>
                <c:pt idx="19">
                  <c:v>-1.01</c:v>
                </c:pt>
                <c:pt idx="20">
                  <c:v>-1.01</c:v>
                </c:pt>
                <c:pt idx="21">
                  <c:v>-1.01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96E-4525-8F15-BB2FD8C156B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UCL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Sheet1!$A$2:$A$23</c:f>
              <c:strCache>
                <c:ptCount val="22"/>
                <c:pt idx="0">
                  <c:v>1/62</c:v>
                </c:pt>
                <c:pt idx="1">
                  <c:v>2/62</c:v>
                </c:pt>
                <c:pt idx="2">
                  <c:v>3/62</c:v>
                </c:pt>
                <c:pt idx="3">
                  <c:v>4/62</c:v>
                </c:pt>
                <c:pt idx="4">
                  <c:v>1/63</c:v>
                </c:pt>
                <c:pt idx="5">
                  <c:v>2/63</c:v>
                </c:pt>
                <c:pt idx="6">
                  <c:v>3/63</c:v>
                </c:pt>
                <c:pt idx="7">
                  <c:v>4/63</c:v>
                </c:pt>
                <c:pt idx="8">
                  <c:v>1/64</c:v>
                </c:pt>
                <c:pt idx="9">
                  <c:v>2/64</c:v>
                </c:pt>
                <c:pt idx="10">
                  <c:v>3/64</c:v>
                </c:pt>
                <c:pt idx="11">
                  <c:v>4/64</c:v>
                </c:pt>
                <c:pt idx="12">
                  <c:v>1/65</c:v>
                </c:pt>
                <c:pt idx="13">
                  <c:v>2/65</c:v>
                </c:pt>
                <c:pt idx="14">
                  <c:v>3/65</c:v>
                </c:pt>
                <c:pt idx="15">
                  <c:v>4/65</c:v>
                </c:pt>
                <c:pt idx="16">
                  <c:v>1/66</c:v>
                </c:pt>
                <c:pt idx="17">
                  <c:v>2/66</c:v>
                </c:pt>
                <c:pt idx="18">
                  <c:v>3/66</c:v>
                </c:pt>
                <c:pt idx="19">
                  <c:v>4/66</c:v>
                </c:pt>
                <c:pt idx="20">
                  <c:v>1/67</c:v>
                </c:pt>
                <c:pt idx="21">
                  <c:v>2/67</c:v>
                </c:pt>
              </c:strCache>
            </c:strRef>
          </c:cat>
          <c:val>
            <c:numRef>
              <c:f>Sheet1!$E$2:$E$23</c:f>
              <c:numCache>
                <c:formatCode>_(* #,##0.00_);_(* \(#,##0.00\);_(* "-"??_);_(@_)</c:formatCode>
                <c:ptCount val="22"/>
                <c:pt idx="0">
                  <c:v>1.59</c:v>
                </c:pt>
                <c:pt idx="1">
                  <c:v>1.59</c:v>
                </c:pt>
                <c:pt idx="2">
                  <c:v>1.59</c:v>
                </c:pt>
                <c:pt idx="3">
                  <c:v>1.59</c:v>
                </c:pt>
                <c:pt idx="4">
                  <c:v>1.59</c:v>
                </c:pt>
                <c:pt idx="5">
                  <c:v>1.59</c:v>
                </c:pt>
                <c:pt idx="6">
                  <c:v>1.59</c:v>
                </c:pt>
                <c:pt idx="7">
                  <c:v>1.59</c:v>
                </c:pt>
                <c:pt idx="8">
                  <c:v>1.59</c:v>
                </c:pt>
                <c:pt idx="9">
                  <c:v>1.59</c:v>
                </c:pt>
                <c:pt idx="10">
                  <c:v>1.59</c:v>
                </c:pt>
                <c:pt idx="11">
                  <c:v>1.59</c:v>
                </c:pt>
                <c:pt idx="12">
                  <c:v>1.59</c:v>
                </c:pt>
                <c:pt idx="13">
                  <c:v>1.59</c:v>
                </c:pt>
                <c:pt idx="14">
                  <c:v>1.59</c:v>
                </c:pt>
                <c:pt idx="15">
                  <c:v>1.59</c:v>
                </c:pt>
                <c:pt idx="16">
                  <c:v>1.59</c:v>
                </c:pt>
                <c:pt idx="17">
                  <c:v>1.59</c:v>
                </c:pt>
                <c:pt idx="18">
                  <c:v>1.59</c:v>
                </c:pt>
                <c:pt idx="19">
                  <c:v>1.59</c:v>
                </c:pt>
                <c:pt idx="20">
                  <c:v>1.59</c:v>
                </c:pt>
                <c:pt idx="21">
                  <c:v>1.59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23B-439C-AFC6-617CFB6028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011072"/>
        <c:axId val="213488384"/>
      </c:lineChart>
      <c:catAx>
        <c:axId val="213011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th-TH"/>
          </a:p>
        </c:txPr>
        <c:crossAx val="213488384"/>
        <c:crosses val="autoZero"/>
        <c:auto val="1"/>
        <c:lblAlgn val="ctr"/>
        <c:lblOffset val="100"/>
        <c:noMultiLvlLbl val="0"/>
      </c:catAx>
      <c:valAx>
        <c:axId val="213488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th-TH"/>
          </a:p>
        </c:txPr>
        <c:crossAx val="21301107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/>
          <a:lstStyle/>
          <a:p>
            <a:pPr rtl="0">
              <a:defRPr sz="1400"/>
            </a:pPr>
            <a:endParaRPr lang="th-TH"/>
          </a:p>
        </c:txPr>
      </c:dTable>
      <c:spPr>
        <a:noFill/>
        <a:ln>
          <a:noFill/>
        </a:ln>
        <a:effectLst/>
      </c:spPr>
    </c:plotArea>
    <c:plotVisOnly val="1"/>
    <c:dispBlanksAs val="span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chemeClr val="tx1"/>
      </a:solidFill>
    </a:ln>
    <a:effectLst/>
  </c:spPr>
  <c:txPr>
    <a:bodyPr/>
    <a:lstStyle/>
    <a:p>
      <a:pPr>
        <a:defRPr sz="1200">
          <a:latin typeface="BrowalliaUPC" pitchFamily="34" charset="-34"/>
          <a:cs typeface="BrowalliaUPC" pitchFamily="34" charset="-34"/>
        </a:defRPr>
      </a:pPr>
      <a:endParaRPr lang="th-TH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DF22-C9EB-4820-AFF6-FA887586580E}" type="datetimeFigureOut">
              <a:rPr lang="th-TH" smtClean="0"/>
              <a:pPr/>
              <a:t>04/06/67</a:t>
            </a:fld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6C88-7C23-41A8-A83A-D4FDFC7C7CD7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86124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DF22-C9EB-4820-AFF6-FA887586580E}" type="datetimeFigureOut">
              <a:rPr lang="th-TH" smtClean="0"/>
              <a:pPr/>
              <a:t>04/06/67</a:t>
            </a:fld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6C88-7C23-41A8-A83A-D4FDFC7C7CD7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87339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DF22-C9EB-4820-AFF6-FA887586580E}" type="datetimeFigureOut">
              <a:rPr lang="th-TH" smtClean="0"/>
              <a:pPr/>
              <a:t>04/06/67</a:t>
            </a:fld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6C88-7C23-41A8-A83A-D4FDFC7C7CD7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99982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884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658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961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573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919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1650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556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6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DF22-C9EB-4820-AFF6-FA887586580E}" type="datetimeFigureOut">
              <a:rPr lang="th-TH" smtClean="0"/>
              <a:pPr/>
              <a:t>04/06/67</a:t>
            </a:fld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6C88-7C23-41A8-A83A-D4FDFC7C7CD7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66109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0673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572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9585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4354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4371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6552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3122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1210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2904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81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DF22-C9EB-4820-AFF6-FA887586580E}" type="datetimeFigureOut">
              <a:rPr lang="th-TH" smtClean="0"/>
              <a:pPr/>
              <a:t>04/06/67</a:t>
            </a:fld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6C88-7C23-41A8-A83A-D4FDFC7C7CD7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952965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4465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5252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9938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6445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2065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0034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5403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6321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53935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60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DF22-C9EB-4820-AFF6-FA887586580E}" type="datetimeFigureOut">
              <a:rPr lang="th-TH" smtClean="0"/>
              <a:pPr/>
              <a:t>04/06/67</a:t>
            </a:fld>
            <a:endParaRPr lang="th-TH" dirty="0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6C88-7C23-41A8-A83A-D4FDFC7C7CD7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323471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6542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9873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74753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1093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68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DF22-C9EB-4820-AFF6-FA887586580E}" type="datetimeFigureOut">
              <a:rPr lang="th-TH" smtClean="0"/>
              <a:pPr/>
              <a:t>04/06/67</a:t>
            </a:fld>
            <a:endParaRPr lang="th-TH" dirty="0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6C88-7C23-41A8-A83A-D4FDFC7C7CD7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69427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DF22-C9EB-4820-AFF6-FA887586580E}" type="datetimeFigureOut">
              <a:rPr lang="th-TH" smtClean="0"/>
              <a:pPr/>
              <a:t>04/06/67</a:t>
            </a:fld>
            <a:endParaRPr lang="th-TH" dirty="0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6C88-7C23-41A8-A83A-D4FDFC7C7CD7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95831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DF22-C9EB-4820-AFF6-FA887586580E}" type="datetimeFigureOut">
              <a:rPr lang="th-TH" smtClean="0"/>
              <a:pPr/>
              <a:t>04/06/67</a:t>
            </a:fld>
            <a:endParaRPr lang="th-TH" dirty="0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6C88-7C23-41A8-A83A-D4FDFC7C7CD7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18520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DF22-C9EB-4820-AFF6-FA887586580E}" type="datetimeFigureOut">
              <a:rPr lang="th-TH" smtClean="0"/>
              <a:pPr/>
              <a:t>04/06/67</a:t>
            </a:fld>
            <a:endParaRPr lang="th-TH" dirty="0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6C88-7C23-41A8-A83A-D4FDFC7C7CD7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353775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DF22-C9EB-4820-AFF6-FA887586580E}" type="datetimeFigureOut">
              <a:rPr lang="th-TH" smtClean="0"/>
              <a:pPr/>
              <a:t>04/06/67</a:t>
            </a:fld>
            <a:endParaRPr lang="th-TH" dirty="0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6C88-7C23-41A8-A83A-D4FDFC7C7CD7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57577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FDF22-C9EB-4820-AFF6-FA887586580E}" type="datetimeFigureOut">
              <a:rPr lang="th-TH" smtClean="0"/>
              <a:pPr/>
              <a:t>04/06/67</a:t>
            </a:fld>
            <a:endParaRPr lang="th-TH" dirty="0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E6C88-7C23-41A8-A83A-D4FDFC7C7CD7}" type="slidenum">
              <a:rPr lang="th-TH" smtClean="0"/>
              <a:pPr/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682463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323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730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039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777817" y="116632"/>
            <a:ext cx="7824899" cy="43858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none" lIns="68580" tIns="34290" rIns="68580" bIns="34290" anchor="ctr">
            <a:spAutoFit/>
          </a:bodyPr>
          <a:lstStyle/>
          <a:p>
            <a:pPr algn="ctr" eaLnBrk="0" hangingPunct="0"/>
            <a:r>
              <a:rPr lang="th-TH" alt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ea typeface="Calibri" panose="020F0502020204030204" pitchFamily="34" charset="0"/>
                <a:cs typeface="BrowalliaUPC" pitchFamily="34" charset="-34"/>
              </a:rPr>
              <a:t>เป้าหมาย ปัจจัยขับเคลื่อน ตัวชี้วัด </a:t>
            </a:r>
            <a:r>
              <a:rPr lang="th-TH" altLang="en-US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UPC" pitchFamily="34" charset="-34"/>
                <a:ea typeface="Calibri" panose="020F0502020204030204" pitchFamily="34" charset="0"/>
                <a:cs typeface="BrowalliaUPC" pitchFamily="34" charset="-34"/>
              </a:rPr>
              <a:t>แนวทางการดูแลทารกแรกเกิดที่มีภาวะตัวเหลือง</a:t>
            </a:r>
            <a:endParaRPr lang="en-US" altLang="en-US" sz="2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43013" name="TextBox 2"/>
          <p:cNvSpPr txBox="1">
            <a:spLocks noChangeArrowheads="1"/>
          </p:cNvSpPr>
          <p:nvPr/>
        </p:nvSpPr>
        <p:spPr bwMode="auto">
          <a:xfrm>
            <a:off x="179512" y="2706598"/>
            <a:ext cx="1201820" cy="138499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400" b="1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เป้าหมาย</a:t>
            </a:r>
            <a:r>
              <a:rPr lang="en-US" altLang="th-TH" sz="1400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: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th-TH" sz="1400" dirty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-</a:t>
            </a:r>
            <a:r>
              <a:rPr lang="th-TH" altLang="th-TH" sz="14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ลดอัตราการเปลี่ยนถ่ายเลือดในทารกที่มีภาวะตัวเหลือง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th-TH" sz="14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-</a:t>
            </a:r>
            <a:r>
              <a:rPr lang="th-TH" altLang="th-TH" sz="14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ลดการเกิดภาวะ</a:t>
            </a:r>
            <a:r>
              <a:rPr lang="en-US" altLang="th-TH" sz="14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kernicterus  </a:t>
            </a:r>
            <a:endParaRPr lang="en-US" altLang="th-TH" sz="1400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43014" name="TextBox 6"/>
          <p:cNvSpPr txBox="1">
            <a:spLocks noChangeArrowheads="1"/>
          </p:cNvSpPr>
          <p:nvPr/>
        </p:nvSpPr>
        <p:spPr bwMode="auto">
          <a:xfrm>
            <a:off x="1814135" y="3193812"/>
            <a:ext cx="935895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4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การวางแผน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4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ดูแลรักษา</a:t>
            </a:r>
            <a:endParaRPr lang="en-US" altLang="th-TH" sz="1400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43016" name="TextBox 12"/>
          <p:cNvSpPr txBox="1">
            <a:spLocks noChangeArrowheads="1"/>
          </p:cNvSpPr>
          <p:nvPr/>
        </p:nvSpPr>
        <p:spPr bwMode="auto">
          <a:xfrm>
            <a:off x="1863980" y="1340768"/>
            <a:ext cx="893274" cy="30777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4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การประเมิน</a:t>
            </a:r>
            <a:endParaRPr lang="en-US" altLang="th-TH" sz="1400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43017" name="TextBox 13"/>
          <p:cNvSpPr txBox="1">
            <a:spLocks noChangeArrowheads="1"/>
          </p:cNvSpPr>
          <p:nvPr/>
        </p:nvSpPr>
        <p:spPr bwMode="auto">
          <a:xfrm>
            <a:off x="3025015" y="1068418"/>
            <a:ext cx="2339073" cy="138499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การประเมินเพื่อแยกภาวะตัวเหลืองทั้งสองออกจากกัน เพื่อเลือกให้การดูแลและรักษาอย่างเหมาะสมจะประกอบด้วย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  การซักประวัติ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  การตรวจร่างกาย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  ผลการตรวจทางห้องปฏิบัติการ</a:t>
            </a:r>
            <a:endParaRPr lang="th-TH" altLang="th-TH" sz="14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12285" y="463817"/>
            <a:ext cx="85632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Purpose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475656" y="463817"/>
            <a:ext cx="143340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Primary Drivers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843808" y="459052"/>
            <a:ext cx="1665841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Secondary Drivers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80112" y="459052"/>
            <a:ext cx="2279791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Tahoma" panose="020B0604030504040204" pitchFamily="34" charset="0"/>
                <a:cs typeface="Browallia New" panose="020B0604020202020204" pitchFamily="34" charset="-34"/>
              </a:rPr>
              <a:t>Interventions/Change Idea</a:t>
            </a:r>
          </a:p>
        </p:txBody>
      </p:sp>
      <p:sp>
        <p:nvSpPr>
          <p:cNvPr id="43024" name="TextBox 12"/>
          <p:cNvSpPr txBox="1">
            <a:spLocks noChangeArrowheads="1"/>
          </p:cNvSpPr>
          <p:nvPr/>
        </p:nvSpPr>
        <p:spPr bwMode="auto">
          <a:xfrm>
            <a:off x="3040410" y="3051537"/>
            <a:ext cx="2323678" cy="1169551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การวางแผนดูแลรักษาอย่างเหมาะสม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1. การใช้แสงบำบัดหรือการส่องไฟ (</a:t>
            </a:r>
            <a:r>
              <a:rPr lang="en-US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Phototherapy</a:t>
            </a: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2. การรักษาโดยการเปลี่ยนถ่ายเลือด (</a:t>
            </a:r>
            <a:r>
              <a:rPr lang="en-US" altLang="th-TH" sz="1400" dirty="0" err="1" smtClean="0">
                <a:latin typeface="BrowalliaUPC" panose="020B0604020202020204" pitchFamily="34" charset="-34"/>
                <a:cs typeface="BrowalliaUPC" panose="020B0604020202020204" pitchFamily="34" charset="-34"/>
              </a:rPr>
              <a:t>Excharge</a:t>
            </a:r>
            <a:r>
              <a:rPr lang="en-US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Tran fusion</a:t>
            </a: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)</a:t>
            </a:r>
            <a:endParaRPr lang="en-US" altLang="th-TH" sz="14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43026" name="TextBox 6"/>
          <p:cNvSpPr txBox="1">
            <a:spLocks noChangeArrowheads="1"/>
          </p:cNvSpPr>
          <p:nvPr/>
        </p:nvSpPr>
        <p:spPr bwMode="auto">
          <a:xfrm>
            <a:off x="5645252" y="2953750"/>
            <a:ext cx="3312368" cy="138499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 </a:t>
            </a: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ปรับการประเมินภาวะตัวเหลืองโดยการตรวจร่างกายและใช้เครื่องวัดค่าตัวเหลืองทางผิวหนังจากวันละ 1 ครั้งในเวรเช้า เป็นเวรละ 1 ครั้งในทะราย (2562)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 ส่ง</a:t>
            </a:r>
            <a:r>
              <a:rPr lang="en-US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altLang="th-TH" sz="1400" dirty="0" err="1" smtClean="0">
                <a:latin typeface="BrowalliaUPC" panose="020B0604020202020204" pitchFamily="34" charset="-34"/>
                <a:cs typeface="BrowalliaUPC" panose="020B0604020202020204" pitchFamily="34" charset="-34"/>
              </a:rPr>
              <a:t>Hct</a:t>
            </a:r>
            <a:r>
              <a:rPr lang="en-US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, MB</a:t>
            </a: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ตรวจที่</a:t>
            </a:r>
            <a:r>
              <a:rPr lang="en-US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Lab</a:t>
            </a: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ได้ถึงเวลา (20.00 น.)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- รักษาตามเกณฑ์การส่องไฟ โดยแยกเกณฑ์ตาม</a:t>
            </a:r>
            <a:r>
              <a:rPr lang="en-US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GA </a:t>
            </a:r>
            <a:r>
              <a:rPr lang="en-US" altLang="th-TH" sz="1400" u="sng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&gt;</a:t>
            </a:r>
            <a:r>
              <a:rPr lang="en-US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35 </a:t>
            </a:r>
            <a:r>
              <a:rPr lang="en-US" altLang="th-TH" sz="1400" dirty="0" err="1" smtClean="0">
                <a:latin typeface="BrowalliaUPC" panose="020B0604020202020204" pitchFamily="34" charset="-34"/>
                <a:cs typeface="BrowalliaUPC" panose="020B0604020202020204" pitchFamily="34" charset="-34"/>
              </a:rPr>
              <a:t>wk</a:t>
            </a:r>
            <a:r>
              <a:rPr lang="en-US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 </a:t>
            </a: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และ </a:t>
            </a:r>
            <a:r>
              <a:rPr lang="en-US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&lt; 35</a:t>
            </a: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altLang="th-TH" sz="1400" dirty="0" err="1" smtClean="0">
                <a:latin typeface="BrowalliaUPC" panose="020B0604020202020204" pitchFamily="34" charset="-34"/>
                <a:cs typeface="BrowalliaUPC" panose="020B0604020202020204" pitchFamily="34" charset="-34"/>
              </a:rPr>
              <a:t>wk</a:t>
            </a: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(ดังเอกสารแนบ) (2562)</a:t>
            </a:r>
            <a:endParaRPr lang="th-TH" altLang="th-TH" sz="14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43027" name="TextBox 6"/>
          <p:cNvSpPr txBox="1">
            <a:spLocks noChangeArrowheads="1"/>
          </p:cNvSpPr>
          <p:nvPr/>
        </p:nvSpPr>
        <p:spPr bwMode="auto">
          <a:xfrm>
            <a:off x="5652120" y="949246"/>
            <a:ext cx="3298632" cy="18158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400" u="sng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การซักประวัติ</a:t>
            </a: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  เช่น ประวัติการคลอด การแท้งบุตรบ่อย การติดเชื้อการใช้ยาหรือประวัติไข้ออกผื่นของมารดาขณะตั้งครรภ์ โรคทางพันธุกรรม หรือประวัติปริมาณน้ำนมของมารดา (2562)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400" u="sng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การตรวจร่างกาย</a:t>
            </a:r>
            <a:r>
              <a:rPr lang="th-TH" altLang="th-TH" sz="14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โดยใช้นิ้วกดผิวหนังหลังดูสีผิวบริเวณที่ถูกกดจะเห็นสีเหลืองชัดขึ้น (2562)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h-TH" altLang="th-TH" sz="1400" u="sng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ผลการตรวจทางห้องปฏิบัติการ</a:t>
            </a:r>
            <a:r>
              <a:rPr lang="th-TH" altLang="th-TH" sz="14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 การได้รับการตรวจระดับ</a:t>
            </a:r>
            <a:r>
              <a:rPr lang="en-US" altLang="th-TH" sz="14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bilirubin</a:t>
            </a:r>
            <a:r>
              <a:rPr lang="th-TH" altLang="th-TH" sz="14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ใน</a:t>
            </a:r>
            <a:r>
              <a:rPr lang="en-US" altLang="th-TH" sz="14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serum</a:t>
            </a:r>
            <a:r>
              <a:rPr lang="th-TH" altLang="th-TH" sz="14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ซึ่งตรวจค่า</a:t>
            </a:r>
            <a:r>
              <a:rPr lang="en-US" altLang="th-TH" sz="14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en-US" altLang="th-TH" sz="1400" dirty="0" err="1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Hct</a:t>
            </a:r>
            <a:r>
              <a:rPr lang="en-US" altLang="th-TH" sz="14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, MB</a:t>
            </a:r>
            <a:r>
              <a:rPr lang="th-TH" altLang="th-TH" sz="14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จากเลือดที่เจาะบริเวณส้นเท้าของทารก (2562)</a:t>
            </a:r>
            <a:endParaRPr lang="th-TH" altLang="th-TH" sz="1600" dirty="0">
              <a:solidFill>
                <a:prstClr val="black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cxnSp>
        <p:nvCxnSpPr>
          <p:cNvPr id="43032" name="ลูกศรเชื่อมต่อแบบตรง 43031"/>
          <p:cNvCxnSpPr/>
          <p:nvPr/>
        </p:nvCxnSpPr>
        <p:spPr>
          <a:xfrm flipH="1">
            <a:off x="5436096" y="1832829"/>
            <a:ext cx="17077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ลูกศรเชื่อมต่อแบบตรง 111"/>
          <p:cNvCxnSpPr/>
          <p:nvPr/>
        </p:nvCxnSpPr>
        <p:spPr>
          <a:xfrm flipH="1">
            <a:off x="2771800" y="3428998"/>
            <a:ext cx="218156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ลูกศรเชื่อมต่อแบบตรง 112"/>
          <p:cNvCxnSpPr/>
          <p:nvPr/>
        </p:nvCxnSpPr>
        <p:spPr>
          <a:xfrm flipH="1">
            <a:off x="5436096" y="3625285"/>
            <a:ext cx="16550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ลูกศรเชื่อมต่อแบบตรง 64"/>
          <p:cNvCxnSpPr/>
          <p:nvPr/>
        </p:nvCxnSpPr>
        <p:spPr>
          <a:xfrm flipH="1">
            <a:off x="2750030" y="1494418"/>
            <a:ext cx="209268" cy="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ลูกศรเชื่อมต่อแบบตรง 65"/>
          <p:cNvCxnSpPr/>
          <p:nvPr/>
        </p:nvCxnSpPr>
        <p:spPr>
          <a:xfrm flipH="1">
            <a:off x="1368610" y="321297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TextBox 12"/>
          <p:cNvSpPr txBox="1">
            <a:spLocks noChangeArrowheads="1"/>
          </p:cNvSpPr>
          <p:nvPr/>
        </p:nvSpPr>
        <p:spPr bwMode="auto">
          <a:xfrm>
            <a:off x="1834337" y="5157192"/>
            <a:ext cx="1020327" cy="52322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สมรรถนะแพทย์/พยาบาล</a:t>
            </a:r>
          </a:p>
        </p:txBody>
      </p:sp>
      <p:sp>
        <p:nvSpPr>
          <p:cNvPr id="69" name="TextBox 6"/>
          <p:cNvSpPr txBox="1">
            <a:spLocks noChangeArrowheads="1"/>
          </p:cNvSpPr>
          <p:nvPr/>
        </p:nvSpPr>
        <p:spPr bwMode="auto">
          <a:xfrm>
            <a:off x="5658988" y="4494019"/>
            <a:ext cx="3298632" cy="20313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th-TH" sz="1400" dirty="0" smtClean="0">
                <a:latin typeface="BrowalliaUPC" pitchFamily="34" charset="-34"/>
                <a:cs typeface="BrowalliaUPC" pitchFamily="34" charset="-34"/>
              </a:rPr>
              <a:t>-</a:t>
            </a:r>
            <a:r>
              <a:rPr lang="th-TH" altLang="th-TH" sz="1400" dirty="0" smtClean="0">
                <a:latin typeface="BrowalliaUPC" pitchFamily="34" charset="-34"/>
                <a:cs typeface="BrowalliaUPC" pitchFamily="34" charset="-34"/>
              </a:rPr>
              <a:t> พยาบาลต้องมีความรู้และทักษะในการดูแลทารก การเฝ้าติดตามอาการของทารกโดยละเอียด การติดตามผลที่เหมาะสม และทราบเกณฑ์ในการตรวจ รวมทั้งเกณฑ์การให้การรักษาทารกที่มีภาวะตัวเหลืองผิดปกติ สามารถนำมาพิจารณาและคัดกรองทารกตัวเหลืองที่อยู่ในกลุ่มเสี่ยงได้อย่างทันท่วงทีโดยอาศัยการประเมินที่รวดเร็ว เพื่อให้สามารถดูแลช่วยเหลือได้ทัน หากพบความผิดปกติจะช่วยลดภาวะแทรกซ้อนของโรคได้ รวมทั้งเทคนิคการเจาะเลือดและการส่งเลือดตรวจทางห้องปฏิบัติการที่เหมาะสม</a:t>
            </a:r>
            <a:endParaRPr lang="th-TH" altLang="th-TH" sz="1100" dirty="0">
              <a:latin typeface="BrowalliaUPC" pitchFamily="34" charset="-34"/>
              <a:cs typeface="BrowalliaUPC" pitchFamily="34" charset="-34"/>
            </a:endParaRPr>
          </a:p>
        </p:txBody>
      </p:sp>
      <p:sp>
        <p:nvSpPr>
          <p:cNvPr id="70" name="TextBox 12"/>
          <p:cNvSpPr txBox="1">
            <a:spLocks noChangeArrowheads="1"/>
          </p:cNvSpPr>
          <p:nvPr/>
        </p:nvSpPr>
        <p:spPr bwMode="auto">
          <a:xfrm>
            <a:off x="3108072" y="4725144"/>
            <a:ext cx="2328024" cy="138499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มีทักษะในการประเมินผล แยกชนิดของภาวะตัวเหลือง โดยอาศัยจากประวัติ การตรวจร่างกายและผลการตรวจทางห้องปฏิบัติการ เพื่อช่วยวินิจฉัยแยกชนิดคือ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th-TH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1.  </a:t>
            </a:r>
            <a:r>
              <a:rPr lang="en-US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Physiologic  jaundice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th-TH" sz="1400" dirty="0" smtClean="0">
                <a:latin typeface="BrowalliaUPC" panose="020B0604020202020204" pitchFamily="34" charset="-34"/>
                <a:cs typeface="BrowalliaUPC" panose="020B0604020202020204" pitchFamily="34" charset="-34"/>
              </a:rPr>
              <a:t>2.  Pathologic </a:t>
            </a:r>
            <a:r>
              <a:rPr lang="en-US" altLang="th-TH" sz="1400" dirty="0" err="1" smtClean="0">
                <a:latin typeface="BrowalliaUPC" panose="020B0604020202020204" pitchFamily="34" charset="-34"/>
                <a:cs typeface="BrowalliaUPC" panose="020B0604020202020204" pitchFamily="34" charset="-34"/>
              </a:rPr>
              <a:t>kaimdoce</a:t>
            </a:r>
            <a:endParaRPr lang="en-US" altLang="th-TH" sz="14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cxnSp>
        <p:nvCxnSpPr>
          <p:cNvPr id="77" name="ลูกศรเชื่อมต่อแบบตรง 76"/>
          <p:cNvCxnSpPr/>
          <p:nvPr/>
        </p:nvCxnSpPr>
        <p:spPr>
          <a:xfrm flipH="1">
            <a:off x="5436096" y="5373216"/>
            <a:ext cx="1873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ลูกศรเชื่อมต่อแบบตรง 77"/>
          <p:cNvCxnSpPr/>
          <p:nvPr/>
        </p:nvCxnSpPr>
        <p:spPr>
          <a:xfrm flipH="1">
            <a:off x="2847393" y="5373216"/>
            <a:ext cx="22381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9512" y="4149080"/>
            <a:ext cx="12446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Indicator</a:t>
            </a:r>
            <a:r>
              <a:rPr lang="en-US" sz="1400" b="1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: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</a:t>
            </a:r>
            <a:r>
              <a:rPr lang="th-TH" sz="14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อัตราการการส่งต่อ รพศ. เพื่อเปลี่ยนถ่ายเลือด (เป้าหมาย </a:t>
            </a:r>
            <a:r>
              <a:rPr lang="en-US" sz="1400" u="sng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&lt;</a:t>
            </a:r>
            <a:r>
              <a:rPr lang="en-US" sz="14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4</a:t>
            </a:r>
            <a:r>
              <a:rPr lang="th-TH" sz="14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</a:p>
          <a:p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- อัตราการ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re-admit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ด้วยภาวะตัวเหลือง (เป้าหมาย </a:t>
            </a:r>
            <a:r>
              <a:rPr lang="en-US" sz="1400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&lt;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4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</a:p>
          <a:p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- อัตราการเกิดภาวะ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kernicterus</a:t>
            </a:r>
          </a:p>
          <a:p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(เป้าหมาย </a:t>
            </a:r>
            <a:r>
              <a:rPr lang="en-US" sz="1400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&lt;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4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  <a:endParaRPr lang="en-US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cxnSp>
        <p:nvCxnSpPr>
          <p:cNvPr id="7" name="ตัวเชื่อมต่อหักมุม 6"/>
          <p:cNvCxnSpPr>
            <a:stCxn id="43016" idx="1"/>
            <a:endCxn id="67" idx="1"/>
          </p:cNvCxnSpPr>
          <p:nvPr/>
        </p:nvCxnSpPr>
        <p:spPr>
          <a:xfrm rot="10800000" flipV="1">
            <a:off x="1834338" y="1494656"/>
            <a:ext cx="29643" cy="3924145"/>
          </a:xfrm>
          <a:prstGeom prst="bentConnector3">
            <a:avLst>
              <a:gd name="adj1" fmla="val 871177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763689" y="1645350"/>
            <a:ext cx="119561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Indicator</a:t>
            </a:r>
            <a:r>
              <a:rPr lang="en-US" sz="1300" b="1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:</a:t>
            </a:r>
          </a:p>
          <a:p>
            <a:r>
              <a:rPr lang="th-TH" sz="13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อัตราการเกิดภาวะตัวเหลืองจากระดับ</a:t>
            </a:r>
            <a:r>
              <a:rPr lang="en-US" sz="13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bilirubin</a:t>
            </a:r>
            <a:r>
              <a:rPr lang="th-TH" sz="13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ใน</a:t>
            </a:r>
            <a:r>
              <a:rPr lang="en-US" sz="13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serum</a:t>
            </a:r>
            <a:r>
              <a:rPr lang="th-TH" sz="13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สูงขึ้น</a:t>
            </a:r>
            <a:endParaRPr lang="th-TH" sz="13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cxnSp>
        <p:nvCxnSpPr>
          <p:cNvPr id="14" name="ตัวเชื่อมต่อตรง 13"/>
          <p:cNvCxnSpPr>
            <a:endCxn id="43014" idx="1"/>
          </p:cNvCxnSpPr>
          <p:nvPr/>
        </p:nvCxnSpPr>
        <p:spPr>
          <a:xfrm>
            <a:off x="1613727" y="3455422"/>
            <a:ext cx="2004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815188" y="3789040"/>
            <a:ext cx="10938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Indicator</a:t>
            </a:r>
            <a:r>
              <a:rPr lang="en-US" sz="1200" b="1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:</a:t>
            </a:r>
          </a:p>
          <a:p>
            <a:r>
              <a:rPr lang="th-TH" sz="12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อัตราการส่งต่อเพื่อเปลี่ยนถ่ายเลือด</a:t>
            </a:r>
          </a:p>
          <a:p>
            <a:r>
              <a:rPr lang="th-TH" sz="12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- อัตราการ</a:t>
            </a:r>
            <a:r>
              <a:rPr lang="en-US" sz="12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re-admit</a:t>
            </a:r>
            <a:r>
              <a:rPr lang="th-TH" sz="12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ด้วยภาวะตัวเหลือง</a:t>
            </a:r>
            <a:endParaRPr lang="th-TH" sz="12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5" name="กล่องข้อความ 2"/>
          <p:cNvSpPr txBox="1">
            <a:spLocks noChangeArrowheads="1"/>
          </p:cNvSpPr>
          <p:nvPr/>
        </p:nvSpPr>
        <p:spPr bwMode="auto">
          <a:xfrm>
            <a:off x="7350571" y="408087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 smtClean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พ</a:t>
            </a: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.ค.67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36" name="กล่องข้อความ 2"/>
          <p:cNvSpPr txBox="1">
            <a:spLocks noChangeArrowheads="1"/>
          </p:cNvSpPr>
          <p:nvPr/>
        </p:nvSpPr>
        <p:spPr bwMode="auto">
          <a:xfrm>
            <a:off x="8244408" y="6429375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1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835696" y="5661248"/>
            <a:ext cx="12446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Indicator</a:t>
            </a:r>
            <a:r>
              <a:rPr lang="en-US" sz="1400" b="1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:</a:t>
            </a:r>
          </a:p>
          <a:p>
            <a:pPr lvl="0">
              <a:spcBef>
                <a:spcPct val="0"/>
              </a:spcBef>
            </a:pPr>
            <a:r>
              <a:rPr lang="th-TH" sz="1400" dirty="0" smtClean="0">
                <a:solidFill>
                  <a:srgbClr val="000000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</a:t>
            </a:r>
            <a:r>
              <a:rPr lang="th-TH" altLang="th-TH" sz="14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อัตราการเกิดภาวะ</a:t>
            </a:r>
            <a:r>
              <a:rPr lang="en-US" altLang="th-TH" sz="1400" dirty="0" smtClean="0">
                <a:solidFill>
                  <a:prstClr val="black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kernicterus</a:t>
            </a:r>
            <a:endParaRPr lang="th-TH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6690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17156" y="1340768"/>
            <a:ext cx="7742695" cy="4248472"/>
          </a:xfrm>
        </p:spPr>
        <p:txBody>
          <a:bodyPr>
            <a:noAutofit/>
          </a:bodyPr>
          <a:lstStyle/>
          <a:p>
            <a:r>
              <a:rPr lang="th-TH" sz="1800" b="1" dirty="0" smtClean="0">
                <a:latin typeface="Browallia New" pitchFamily="34" charset="-34"/>
                <a:cs typeface="Browallia New" pitchFamily="34" charset="-34"/>
              </a:rPr>
              <a:t>วิเคราะห์ </a:t>
            </a:r>
            <a:br>
              <a:rPr lang="th-TH" sz="1800" b="1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1800" b="1" dirty="0" smtClean="0">
                <a:latin typeface="Browallia New" pitchFamily="34" charset="-34"/>
                <a:cs typeface="Browallia New" pitchFamily="34" charset="-34"/>
              </a:rPr>
              <a:t>   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ในปี 2566 พบว่ามีการ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refer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ด้วยภาวะตัวเหลือง 2 ราย พบว่าสาเหตุจาก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Physiological jaundice, Pathological jaundice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อย่างละ 1 ราย ปัญหาจากด้านสาเหตุ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Physiological jaundice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มาจากปัจจัยมารดาเรื่องหัวนมบอด ทำให้ทารกไม่สามารถดูดนมมารดาได้ ร่วมกับมีน้ำนมน้อยใน 24 ชั่วโมงแรก ไม่ได้มีการรายงานแพทย์ เพื่อพิจารณาใน </a:t>
            </a:r>
            <a:r>
              <a:rPr lang="en-US" sz="1800" dirty="0" err="1" smtClean="0">
                <a:latin typeface="Browallia New" pitchFamily="34" charset="-34"/>
                <a:cs typeface="Browallia New" pitchFamily="34" charset="-34"/>
              </a:rPr>
              <a:t>Motilium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 1x1 </a:t>
            </a:r>
            <a:r>
              <a:rPr lang="en-US" sz="1800" dirty="0" err="1" smtClean="0">
                <a:latin typeface="Browallia New" pitchFamily="34" charset="-34"/>
                <a:cs typeface="Browallia New" pitchFamily="34" charset="-34"/>
              </a:rPr>
              <a:t>po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 pc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ร่วมกับทารกคลอด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BBA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ด้านสาเหตุ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Pathological jaundice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พบว่าไม่ได้มีการเจาะหาสาเหตุภาวะ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Neonatal jaundice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/>
            </a:r>
            <a:br>
              <a:rPr lang="th-TH" sz="1800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    </a:t>
            </a:r>
            <a:r>
              <a:rPr lang="th-TH" sz="1800" b="1" u="sng" dirty="0" smtClean="0">
                <a:latin typeface="Browallia New" pitchFamily="34" charset="-34"/>
                <a:cs typeface="Browallia New" pitchFamily="34" charset="-34"/>
              </a:rPr>
              <a:t>การพัฒนา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เริ่มดูแลมารดาตั้งแต่ระยะ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ANC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ให้มีประสิทธิภาพ โดยการตรวจเต้านมและหัวนมหญิงตั้งครรภ์ทุกราย และลงบันทึกการตรวจในสมุดสีชมพู ในรายที่มีปัญหาหัวนมสั้น/บอด/บุ๋ม ดำเนินการแก้ไขหัวนมตั้งแต่ครั้งแรกที่พบด้วย </a:t>
            </a:r>
            <a:r>
              <a:rPr lang="en-US" sz="1800" dirty="0" err="1" smtClean="0">
                <a:latin typeface="Browallia New" pitchFamily="34" charset="-34"/>
                <a:cs typeface="Browallia New" pitchFamily="34" charset="-34"/>
              </a:rPr>
              <a:t>syring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,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ประทุมแก้ว และการนวดดึงหัวนมแบบวิธี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Hoffman technique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/>
            </a:r>
            <a:br>
              <a:rPr lang="th-TH" sz="1800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1800" dirty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   </a:t>
            </a:r>
            <a:r>
              <a:rPr lang="th-TH" sz="1800" b="1" u="sng" dirty="0" smtClean="0">
                <a:latin typeface="Browallia New" pitchFamily="34" charset="-34"/>
                <a:cs typeface="Browallia New" pitchFamily="34" charset="-34"/>
              </a:rPr>
              <a:t>ผลลัพธ์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	 ในปี 2566 พบว่ามีการ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refer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ด้วยภาวะตัวเหลือง 2 ราย </a:t>
            </a:r>
            <a:br>
              <a:rPr lang="th-TH" sz="1800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/>
            </a:r>
            <a:br>
              <a:rPr lang="th-TH" sz="1800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1800" b="1" u="sng" dirty="0" smtClean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 </a:t>
            </a:r>
            <a: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</a:t>
            </a:r>
            <a: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endParaRPr lang="th-TH" sz="1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67627" y="494161"/>
            <a:ext cx="7892224" cy="56169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th-TH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80312" y="213820"/>
            <a:ext cx="1451774" cy="332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a typeface="Calibri"/>
                <a:cs typeface="Angsana New"/>
              </a:rPr>
              <a:t>รพ.โป่งน้ำร้อน  พ.ค.67</a:t>
            </a:r>
            <a:endParaRPr lang="en-US" sz="1100" dirty="0">
              <a:ea typeface="Calibri"/>
              <a:cs typeface="Cordia New"/>
            </a:endParaRPr>
          </a:p>
        </p:txBody>
      </p: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8106199" y="6224884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</a:pPr>
            <a:r>
              <a:rPr lang="th-TH" sz="1400" dirty="0" smtClean="0">
                <a:solidFill>
                  <a:srgbClr val="000000"/>
                </a:solidFill>
                <a:ea typeface="Calibri"/>
                <a:cs typeface="Angsana New"/>
              </a:rPr>
              <a:t>10</a:t>
            </a:r>
            <a:endParaRPr lang="en-US" sz="1100" dirty="0">
              <a:solidFill>
                <a:prstClr val="black"/>
              </a:solidFill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124955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17156" y="1340768"/>
            <a:ext cx="7742695" cy="4248472"/>
          </a:xfrm>
        </p:spPr>
        <p:txBody>
          <a:bodyPr>
            <a:noAutofit/>
          </a:bodyPr>
          <a:lstStyle/>
          <a:p>
            <a:r>
              <a:rPr lang="th-TH" sz="1800" b="1" dirty="0" smtClean="0">
                <a:latin typeface="Browallia New" pitchFamily="34" charset="-34"/>
                <a:cs typeface="Browallia New" pitchFamily="34" charset="-34"/>
              </a:rPr>
              <a:t>วิเคราะห์ </a:t>
            </a:r>
            <a:br>
              <a:rPr lang="th-TH" sz="1800" b="1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1800" b="1" dirty="0" smtClean="0">
                <a:latin typeface="Browallia New" pitchFamily="34" charset="-34"/>
                <a:cs typeface="Browallia New" pitchFamily="34" charset="-34"/>
              </a:rPr>
              <a:t>   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ในปี 2567 (ต.ค.66 – มี.ค. 67) พบว่ามีการ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refer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ด้วยภาวะตัวเหลือง 2 ราย พบว่าสาเหตุจาก </a:t>
            </a:r>
            <a:r>
              <a:rPr lang="en-US" sz="1800" dirty="0">
                <a:latin typeface="Browallia New" pitchFamily="34" charset="-34"/>
                <a:cs typeface="Browallia New" pitchFamily="34" charset="-34"/>
              </a:rPr>
              <a:t>Pathological jaundice</a:t>
            </a:r>
            <a:r>
              <a:rPr lang="th-TH" sz="1800" dirty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,Physiological jaundice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อย่างละ 1 ราย </a:t>
            </a:r>
            <a:r>
              <a:rPr lang="th-TH" sz="1800" dirty="0">
                <a:latin typeface="Browallia New" pitchFamily="34" charset="-34"/>
                <a:cs typeface="Browallia New" pitchFamily="34" charset="-34"/>
              </a:rPr>
              <a:t>ปัญหาจากด้านสาเหตุ </a:t>
            </a:r>
            <a:r>
              <a:rPr lang="en-US" sz="1800" dirty="0">
                <a:latin typeface="Browallia New" pitchFamily="34" charset="-34"/>
                <a:cs typeface="Browallia New" pitchFamily="34" charset="-34"/>
              </a:rPr>
              <a:t>Pathological jaundice</a:t>
            </a:r>
            <a:r>
              <a:rPr lang="th-TH" sz="1800" dirty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พบว่า ทารกมีภาวะ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G6PD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ด้านสาเหตุ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Physiological jaundice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มาจากปัจจัยมารดา น้ำนมไหลน้อยใน 24 ชั่วโมงแรก ร่วมกับทารกตัวโต มีน้ำหนักแรกคลอด 3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,670 g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/>
            </a:r>
            <a:br>
              <a:rPr lang="th-TH" sz="1800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    </a:t>
            </a:r>
            <a:r>
              <a:rPr lang="th-TH" sz="1800" b="1" u="sng" dirty="0" smtClean="0">
                <a:latin typeface="Browallia New" pitchFamily="34" charset="-34"/>
                <a:cs typeface="Browallia New" pitchFamily="34" charset="-34"/>
              </a:rPr>
              <a:t>การพัฒนา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ยอดทารกตัวเหลืองมีแนวโน้มลดลง เนื่องจากมีการประเมินได้อย่างรวดเร็ว แต่ยังพบว่าทารกตัวเหลืองได้รับการ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refer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มาจากปัจจัยทางด้านมารดา ในเรื่องของน้ำนมไหลน้อยใน 24 ชั่วโมงแรกหลังคลอด ควรพัฒนาต่อในเรื่องของการพิจารณาในการให้นมเสริม</a:t>
            </a:r>
            <a:br>
              <a:rPr lang="th-TH" sz="1800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1800" dirty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   </a:t>
            </a:r>
            <a:r>
              <a:rPr lang="th-TH" sz="1800" b="1" u="sng" dirty="0" smtClean="0">
                <a:latin typeface="Browallia New" pitchFamily="34" charset="-34"/>
                <a:cs typeface="Browallia New" pitchFamily="34" charset="-34"/>
              </a:rPr>
              <a:t>ผลลัพธ์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	 ในปี 2567 พบว่ามีการ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refer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ด้วยภาวะตัวเหลือง 2 ราย </a:t>
            </a:r>
            <a:br>
              <a:rPr lang="th-TH" sz="1800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/>
            </a:r>
            <a:br>
              <a:rPr lang="th-TH" sz="1800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1800" b="1" u="sng" dirty="0" smtClean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 </a:t>
            </a:r>
            <a: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</a:t>
            </a:r>
            <a: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endParaRPr lang="th-TH" sz="1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67627" y="494161"/>
            <a:ext cx="7892224" cy="56169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th-TH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80312" y="213820"/>
            <a:ext cx="1451774" cy="332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a typeface="Calibri"/>
                <a:cs typeface="Angsana New"/>
              </a:rPr>
              <a:t>รพ.โป่งน้ำร้อน  พ.ค.67</a:t>
            </a:r>
            <a:endParaRPr lang="en-US" sz="1100" dirty="0">
              <a:ea typeface="Calibri"/>
              <a:cs typeface="Cordia New"/>
            </a:endParaRPr>
          </a:p>
        </p:txBody>
      </p: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8106199" y="6224884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</a:pPr>
            <a:r>
              <a:rPr lang="th-TH" sz="1400" dirty="0" smtClean="0">
                <a:solidFill>
                  <a:srgbClr val="000000"/>
                </a:solidFill>
                <a:ea typeface="Calibri"/>
                <a:cs typeface="Angsana New"/>
              </a:rPr>
              <a:t>11</a:t>
            </a:r>
            <a:endParaRPr lang="en-US" sz="1100" dirty="0">
              <a:solidFill>
                <a:prstClr val="black"/>
              </a:solidFill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215277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322201"/>
            <a:ext cx="8208912" cy="543594"/>
          </a:xfrm>
        </p:spPr>
        <p:txBody>
          <a:bodyPr>
            <a:normAutofit/>
          </a:bodyPr>
          <a:lstStyle/>
          <a:p>
            <a:pPr algn="ctr"/>
            <a:r>
              <a:rPr lang="th-TH" altLang="en-US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th-TH" sz="4000" dirty="0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83568" y="764704"/>
            <a:ext cx="7848872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วิเคราะห์ </a:t>
            </a:r>
            <a:r>
              <a:rPr lang="th-TH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อัตราการ </a:t>
            </a:r>
            <a:r>
              <a:rPr lang="en-US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Re-admit </a:t>
            </a:r>
            <a:r>
              <a:rPr lang="th-TH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ด้วย </a:t>
            </a:r>
            <a:r>
              <a:rPr lang="en-US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Control Chart ±2 SD</a:t>
            </a:r>
            <a:endParaRPr lang="th-TH" sz="2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graphicFrame>
        <p:nvGraphicFramePr>
          <p:cNvPr id="10" name="แผนภูมิ 9">
            <a:extLst>
              <a:ext uri="{FF2B5EF4-FFF2-40B4-BE49-F238E27FC236}">
                <a16:creationId xmlns:lc="http://schemas.openxmlformats.org/drawingml/2006/lockedCanvas" xmlns:arto="http://schemas.microsoft.com/office/word/2006/arto" xmlns:a16="http://schemas.microsoft.com/office/drawing/2014/main" xmlns:w16se="http://schemas.microsoft.com/office/word/2015/wordml/symex" xmlns:w16cid="http://schemas.microsoft.com/office/word/2016/wordml/cid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="" xmlns:w15="http://schemas.microsoft.com/office/word/2012/wordml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FBDBB9C3-D7DD-448B-BB4F-A340A8F31C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1286749"/>
              </p:ext>
            </p:extLst>
          </p:nvPr>
        </p:nvGraphicFramePr>
        <p:xfrm>
          <a:off x="827584" y="1412776"/>
          <a:ext cx="748883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a typeface="Calibri"/>
                <a:cs typeface="Angsana New"/>
              </a:rPr>
              <a:t>รพ.โป่งน้ำร้อน  พ.ค.67</a:t>
            </a:r>
            <a:endParaRPr lang="en-US" sz="1100" dirty="0">
              <a:ea typeface="Calibri"/>
              <a:cs typeface="Cordia New"/>
            </a:endParaRPr>
          </a:p>
        </p:txBody>
      </p:sp>
      <p:sp>
        <p:nvSpPr>
          <p:cNvPr id="13" name="กล่องข้อความ 2"/>
          <p:cNvSpPr txBox="1">
            <a:spLocks noChangeArrowheads="1"/>
          </p:cNvSpPr>
          <p:nvPr/>
        </p:nvSpPr>
        <p:spPr bwMode="auto">
          <a:xfrm>
            <a:off x="8244408" y="6237312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</a:pPr>
            <a:r>
              <a:rPr lang="th-TH" sz="1400" dirty="0" smtClean="0">
                <a:solidFill>
                  <a:srgbClr val="000000"/>
                </a:solidFill>
                <a:ea typeface="Calibri"/>
                <a:cs typeface="Angsana New"/>
              </a:rPr>
              <a:t>12</a:t>
            </a:r>
            <a:endParaRPr lang="en-US" sz="1100" dirty="0">
              <a:solidFill>
                <a:prstClr val="black"/>
              </a:solidFill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406905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67628" y="1055853"/>
            <a:ext cx="7892224" cy="5383343"/>
          </a:xfrm>
        </p:spPr>
        <p:txBody>
          <a:bodyPr>
            <a:noAutofit/>
          </a:bodyPr>
          <a:lstStyle/>
          <a:p>
            <a:r>
              <a:rPr lang="th-TH" sz="1800" b="1" dirty="0" smtClean="0">
                <a:latin typeface="Browallia New" pitchFamily="34" charset="-34"/>
                <a:cs typeface="Browallia New" pitchFamily="34" charset="-34"/>
              </a:rPr>
              <a:t>วิเคราะห์ </a:t>
            </a:r>
            <a:br>
              <a:rPr lang="th-TH" sz="1800" b="1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1800" b="1" dirty="0" smtClean="0">
                <a:latin typeface="Browallia New" pitchFamily="34" charset="-34"/>
                <a:cs typeface="Browallia New" pitchFamily="34" charset="-34"/>
              </a:rPr>
              <a:t>    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ในปี 2563 พบว่ามีการ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Re-admit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ร้อยละ 36.36 มากกว่าในปี 2562 ปัญหาจากการวางแผนจำหน่ายมารดาและทารก   ไม่ครอบคลุม และไม่ได้ประเมินความพร้อมของมารดาในการเลี้ยงดูทารกที่บ้านโดยเฉพาะมารดาครรภ์แรก</a:t>
            </a:r>
            <a:br>
              <a:rPr lang="th-TH" sz="1800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    </a:t>
            </a:r>
            <a:r>
              <a:rPr lang="th-TH" sz="1800" b="1" u="sng" dirty="0" smtClean="0">
                <a:latin typeface="Browallia New" pitchFamily="34" charset="-34"/>
                <a:cs typeface="Browallia New" pitchFamily="34" charset="-34"/>
              </a:rPr>
              <a:t>การพัฒนา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วางแผนจำหน่ายมารดาและทารก โดยประเมินการไหลของน้ำนมร่วมกับการประเมิน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latch score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หากน้ำนมไหลไม่ดีและ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Latch score &lt; 9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คะแนน ไม่จำหน่ายกลับบ้าน พร้อมทั้งประเมินความพร้อมของมารดาทุกราย โดยเน้นย้ำในมารดาครรภ์แรกทุกราย ในเรื่องของการเตรียมความพร้อมในการดูแลทารกและการให้คำแนะนำในการดูแลทารกขณะอยู่บ้าน </a:t>
            </a:r>
            <a:br>
              <a:rPr lang="th-TH" sz="1800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1800" dirty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   </a:t>
            </a:r>
            <a:r>
              <a:rPr lang="th-TH" sz="1800" b="1" u="sng" dirty="0" smtClean="0">
                <a:latin typeface="Browallia New" pitchFamily="34" charset="-34"/>
                <a:cs typeface="Browallia New" pitchFamily="34" charset="-34"/>
              </a:rPr>
              <a:t>ผลลัพธ์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	 ยังพบมีการ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Re-admit 1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รายในปี 2564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/>
            </a:r>
            <a:br>
              <a:rPr lang="en-US" sz="1800" dirty="0" smtClean="0">
                <a:latin typeface="Browallia New" pitchFamily="34" charset="-34"/>
                <a:cs typeface="Browallia New" pitchFamily="34" charset="-34"/>
              </a:rPr>
            </a:br>
            <a:r>
              <a:rPr lang="en-US" sz="1800" dirty="0">
                <a:latin typeface="Browallia New" pitchFamily="34" charset="-34"/>
                <a:cs typeface="Browallia New" pitchFamily="34" charset="-34"/>
              </a:rPr>
              <a:t/>
            </a:r>
            <a:br>
              <a:rPr lang="en-US" sz="1800" dirty="0">
                <a:latin typeface="Browallia New" pitchFamily="34" charset="-34"/>
                <a:cs typeface="Browallia New" pitchFamily="34" charset="-34"/>
              </a:rPr>
            </a:br>
            <a:r>
              <a:rPr lang="th-TH" sz="1800" b="1" dirty="0" smtClean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1800" b="1" dirty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/>
            </a:r>
            <a:br>
              <a:rPr lang="th-TH" sz="1800" b="1" dirty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</a:br>
            <a:r>
              <a:rPr lang="th-TH" sz="1800" b="1" dirty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      </a:t>
            </a:r>
            <a:r>
              <a:rPr lang="th-TH" sz="1800" dirty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ในปี 2564 </a:t>
            </a:r>
            <a:r>
              <a:rPr lang="en-US" sz="1800" dirty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Re-admit </a:t>
            </a:r>
            <a:r>
              <a:rPr lang="th-TH" sz="1800" dirty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ด้วย </a:t>
            </a:r>
            <a:r>
              <a:rPr lang="en-US" sz="1800" dirty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Neonatal jaundice 1 </a:t>
            </a:r>
            <a:r>
              <a:rPr lang="th-TH" sz="1800" dirty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ราย ปัญหา มีสาเหตุตัวเหลืองมาจาก </a:t>
            </a:r>
            <a:r>
              <a:rPr lang="en-US" sz="1800" dirty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Pathological jaundice </a:t>
            </a:r>
            <a:r>
              <a:rPr lang="th-TH" sz="1800" dirty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ร่วมกับมารดาเป็นแรงงานต่างด้าวมีปัญหาเรื่องการสื่อสาร</a:t>
            </a:r>
            <a:br>
              <a:rPr lang="th-TH" sz="1800" dirty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</a:br>
            <a:r>
              <a:rPr lang="th-TH" sz="1800" dirty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     </a:t>
            </a:r>
            <a:r>
              <a:rPr lang="th-TH" sz="1800" b="1" u="sng" dirty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การพัฒนา</a:t>
            </a:r>
            <a:r>
              <a:rPr lang="th-TH" sz="1800" dirty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    - สอนมารดาปฏิบัติตามหลัก 3 ด คือ ดูดเร็ว ดูดบ่อย ดูดถูกวิธี และสอน/สาธิตการอุ้มทารกในท่าที่ถูกต้องกับมารดาทุกราย พร้อมส่งเสริมความพร้อมในการ </a:t>
            </a:r>
            <a:r>
              <a:rPr lang="en-US" sz="1800" dirty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Breast feeding </a:t>
            </a:r>
            <a:r>
              <a:rPr lang="th-TH" sz="1800" dirty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กับมารดาทุกรายก่อนกลับบ้าน </a:t>
            </a:r>
            <a:br>
              <a:rPr lang="th-TH" sz="1800" dirty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</a:br>
            <a:r>
              <a:rPr lang="th-TH" sz="1800" dirty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     </a:t>
            </a:r>
            <a:r>
              <a:rPr lang="th-TH" sz="1800" b="1" u="sng" dirty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ผลลัพธ์</a:t>
            </a:r>
            <a:r>
              <a:rPr lang="th-TH" sz="1800" dirty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	 ไม่พบอัตราการ </a:t>
            </a:r>
            <a:r>
              <a:rPr lang="en-US" sz="1800" dirty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Re-admit </a:t>
            </a:r>
            <a:r>
              <a:rPr lang="th-TH" sz="1800" dirty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ด้วย </a:t>
            </a:r>
            <a:r>
              <a:rPr lang="en-US" sz="1800" dirty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Neonatal jaundice </a:t>
            </a:r>
            <a:r>
              <a:rPr lang="th-TH" sz="1800" dirty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  <a:t>ในปี 2565-2566 </a:t>
            </a:r>
            <a:br>
              <a:rPr lang="th-TH" sz="1800" dirty="0">
                <a:solidFill>
                  <a:prstClr val="black"/>
                </a:solidFill>
                <a:latin typeface="Browallia New" pitchFamily="34" charset="-34"/>
                <a:cs typeface="Browallia New" pitchFamily="34" charset="-34"/>
              </a:rPr>
            </a:br>
            <a:r>
              <a:rPr lang="en-US" sz="20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20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 </a:t>
            </a:r>
            <a:r>
              <a:rPr lang="th-TH" sz="2000" b="1" u="sng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แผนการพัฒนาต่อเนื่อง</a:t>
            </a:r>
            <a:r>
              <a:rPr lang="en-US" sz="2000" b="1" u="sng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</a:t>
            </a:r>
            <a:r>
              <a:rPr lang="en-US" sz="20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en-US" sz="20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 </a:t>
            </a:r>
            <a:r>
              <a:rPr lang="th-TH" sz="20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- เน้นการเลี้ยงลูกด้วยนมแม่ ร่วมกับ </a:t>
            </a:r>
            <a:r>
              <a:rPr lang="th-TH" sz="2000" dirty="0" err="1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อส</a:t>
            </a:r>
            <a:r>
              <a:rPr lang="th-TH" sz="20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ม. และชุมชน ในการรณรงค์ให้เลี้ยงลูกด้วยนมแม่ โดยมีการส่ง      </a:t>
            </a:r>
            <a:r>
              <a:rPr lang="th-TH" sz="2000" dirty="0" err="1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อส</a:t>
            </a:r>
            <a:r>
              <a:rPr lang="th-TH" sz="2000" dirty="0" smtClean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ม. อบรมเป็นปราชญ์นมแม่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th-TH" sz="1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67627" y="494161"/>
            <a:ext cx="7892224" cy="56169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th-TH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80312" y="213820"/>
            <a:ext cx="1451774" cy="332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a typeface="Calibri"/>
                <a:cs typeface="Angsana New"/>
              </a:rPr>
              <a:t>รพ.โป่งน้ำร้อน  พ.ค.67</a:t>
            </a:r>
            <a:endParaRPr lang="en-US" sz="1100" dirty="0">
              <a:ea typeface="Calibri"/>
              <a:cs typeface="Cordia New"/>
            </a:endParaRPr>
          </a:p>
        </p:txBody>
      </p: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8106199" y="6224884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</a:pPr>
            <a:r>
              <a:rPr lang="th-TH" sz="1400" dirty="0" smtClean="0">
                <a:solidFill>
                  <a:srgbClr val="000000"/>
                </a:solidFill>
                <a:ea typeface="Calibri"/>
                <a:cs typeface="Angsana New"/>
              </a:rPr>
              <a:t>13</a:t>
            </a:r>
            <a:endParaRPr lang="en-US" sz="1100" dirty="0">
              <a:solidFill>
                <a:prstClr val="black"/>
              </a:solidFill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124955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878380" y="103438"/>
            <a:ext cx="6858288" cy="43858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alt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Flowchart </a:t>
            </a:r>
            <a:r>
              <a:rPr lang="th-TH" altLang="en-US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ของแนวทางการดูแลทารกแรกเกิดที่มีภาวะตัวเหลือง</a:t>
            </a:r>
            <a:endParaRPr lang="en-US" altLang="en-US" sz="2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293" name="ตัวเชื่อมต่อตรง 292"/>
          <p:cNvCxnSpPr/>
          <p:nvPr/>
        </p:nvCxnSpPr>
        <p:spPr>
          <a:xfrm>
            <a:off x="11557950" y="2349849"/>
            <a:ext cx="2" cy="1112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กล่องข้อความ 2"/>
          <p:cNvSpPr txBox="1">
            <a:spLocks noChangeArrowheads="1"/>
          </p:cNvSpPr>
          <p:nvPr/>
        </p:nvSpPr>
        <p:spPr bwMode="auto">
          <a:xfrm>
            <a:off x="2771800" y="692696"/>
            <a:ext cx="3096344" cy="3283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 algn="ctr">
              <a:spcAft>
                <a:spcPts val="1444"/>
              </a:spcAft>
            </a:pPr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ทารกแรกคลอดที่รับไว้รักษาตัวอยู่ที่โรงพยาบาล</a:t>
            </a:r>
            <a:endParaRPr lang="en-US" sz="1400" dirty="0"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27" name="กล่องข้อความ 2"/>
          <p:cNvSpPr txBox="1">
            <a:spLocks noChangeArrowheads="1"/>
          </p:cNvSpPr>
          <p:nvPr/>
        </p:nvSpPr>
        <p:spPr bwMode="auto">
          <a:xfrm>
            <a:off x="6834472" y="1453107"/>
            <a:ext cx="1869118" cy="67974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ทารกหลังคลอด </a:t>
            </a:r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&gt; 48</a:t>
            </a:r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ชม. ขึ้นไป ไม่มีภาวะตัวเหลือง</a:t>
            </a:r>
            <a:endParaRPr lang="en-US" sz="1400" dirty="0"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28" name="กล่องข้อความ 2"/>
          <p:cNvSpPr txBox="1">
            <a:spLocks noChangeArrowheads="1"/>
          </p:cNvSpPr>
          <p:nvPr/>
        </p:nvSpPr>
        <p:spPr bwMode="auto">
          <a:xfrm>
            <a:off x="323528" y="1419559"/>
            <a:ext cx="2424751" cy="71329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ประเมินทารกพบว่ามีภาวะตัวเหลืองหรือใช้เครื่องวัดค่าตัวเหลืองทางผิวหนัง พบว่าเกินเกณฑ์ภายใน 24 ชั่วโมง</a:t>
            </a:r>
            <a:endParaRPr lang="en-US" sz="1600" dirty="0"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32" name="กล่องข้อความ 2"/>
          <p:cNvSpPr txBox="1">
            <a:spLocks noChangeArrowheads="1"/>
          </p:cNvSpPr>
          <p:nvPr/>
        </p:nvSpPr>
        <p:spPr bwMode="auto">
          <a:xfrm>
            <a:off x="2051720" y="2297834"/>
            <a:ext cx="1440160" cy="50405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 algn="ctr">
              <a:spcAft>
                <a:spcPts val="1444"/>
              </a:spcAft>
            </a:pPr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เจาะ</a:t>
            </a:r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</a:t>
            </a:r>
            <a:r>
              <a:rPr lang="en-US" sz="1400" dirty="0" err="1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Hct</a:t>
            </a:r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, MB</a:t>
            </a:r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ทันที พร้อมทั้งรายงานแพทย์</a:t>
            </a:r>
            <a:endParaRPr lang="en-US" sz="1400" dirty="0"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134" name="ตัวเชื่อมต่อตรง 133"/>
          <p:cNvCxnSpPr/>
          <p:nvPr/>
        </p:nvCxnSpPr>
        <p:spPr>
          <a:xfrm>
            <a:off x="4283996" y="1021091"/>
            <a:ext cx="0" cy="39846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140" name="กล่องข้อความ 2"/>
          <p:cNvSpPr txBox="1">
            <a:spLocks noChangeArrowheads="1"/>
          </p:cNvSpPr>
          <p:nvPr/>
        </p:nvSpPr>
        <p:spPr bwMode="auto">
          <a:xfrm>
            <a:off x="1483922" y="3212976"/>
            <a:ext cx="999846" cy="30911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 algn="ctr"/>
            <a:r>
              <a:rPr lang="en-US" sz="13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GA </a:t>
            </a:r>
            <a:r>
              <a:rPr lang="en-US" sz="1300" u="sng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&gt;</a:t>
            </a:r>
            <a:r>
              <a:rPr lang="en-US" sz="13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35 </a:t>
            </a:r>
            <a:r>
              <a:rPr lang="en-US" sz="1300" dirty="0" err="1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wk</a:t>
            </a:r>
            <a:endParaRPr lang="en-US" sz="1300" dirty="0"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53" name="กล่องข้อความ 2"/>
          <p:cNvSpPr txBox="1">
            <a:spLocks noChangeArrowheads="1"/>
          </p:cNvSpPr>
          <p:nvPr/>
        </p:nvSpPr>
        <p:spPr bwMode="auto">
          <a:xfrm>
            <a:off x="323528" y="3919245"/>
            <a:ext cx="752117" cy="31642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Plan D/C</a:t>
            </a:r>
            <a:endParaRPr lang="en-US" sz="1400" dirty="0">
              <a:effectLst/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65" name="กล่องข้อความ 2"/>
          <p:cNvSpPr txBox="1">
            <a:spLocks noChangeArrowheads="1"/>
          </p:cNvSpPr>
          <p:nvPr/>
        </p:nvSpPr>
        <p:spPr bwMode="auto">
          <a:xfrm>
            <a:off x="3700235" y="2297834"/>
            <a:ext cx="2814125" cy="50405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 algn="thaiDist"/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ประเมินภาวะตัวเหลืองตามเกณฑ์การส่องไฟ โดยแยกเกณฑ์ตาม</a:t>
            </a:r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GA </a:t>
            </a:r>
            <a:r>
              <a:rPr lang="en-US" sz="1400" u="sng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&gt;</a:t>
            </a:r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35 </a:t>
            </a:r>
            <a:r>
              <a:rPr lang="en-US" sz="1400" dirty="0" err="1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wk</a:t>
            </a:r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</a:t>
            </a:r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และ</a:t>
            </a:r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&lt; 35</a:t>
            </a:r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</a:t>
            </a:r>
            <a:r>
              <a:rPr lang="en-US" sz="1400" dirty="0" err="1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wk</a:t>
            </a:r>
            <a:endParaRPr lang="en-US" sz="1400" dirty="0"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54" name="ลูกศรเชื่อมต่อแบบตรง 53"/>
          <p:cNvCxnSpPr/>
          <p:nvPr/>
        </p:nvCxnSpPr>
        <p:spPr>
          <a:xfrm>
            <a:off x="7793129" y="1201091"/>
            <a:ext cx="1" cy="252016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ลูกศรเชื่อมต่อแบบตรง 54"/>
          <p:cNvCxnSpPr/>
          <p:nvPr/>
        </p:nvCxnSpPr>
        <p:spPr>
          <a:xfrm>
            <a:off x="1341114" y="1210883"/>
            <a:ext cx="0" cy="208676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ตัวเชื่อมต่อตรง 18"/>
          <p:cNvCxnSpPr/>
          <p:nvPr/>
        </p:nvCxnSpPr>
        <p:spPr>
          <a:xfrm>
            <a:off x="1331640" y="1196752"/>
            <a:ext cx="6461489" cy="43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ลูกศรเชื่อมต่อแบบตรง 77"/>
          <p:cNvCxnSpPr/>
          <p:nvPr/>
        </p:nvCxnSpPr>
        <p:spPr>
          <a:xfrm>
            <a:off x="3059832" y="2132856"/>
            <a:ext cx="0" cy="16497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ตัวเชื่อมต่อตรง 83"/>
          <p:cNvCxnSpPr/>
          <p:nvPr/>
        </p:nvCxnSpPr>
        <p:spPr>
          <a:xfrm>
            <a:off x="1970187" y="3032976"/>
            <a:ext cx="0" cy="180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90" name="ลูกศรเชื่อมต่อแบบตรง 89"/>
          <p:cNvCxnSpPr/>
          <p:nvPr/>
        </p:nvCxnSpPr>
        <p:spPr>
          <a:xfrm>
            <a:off x="683567" y="3717032"/>
            <a:ext cx="0" cy="18004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กล่องข้อความ 2"/>
          <p:cNvSpPr txBox="1">
            <a:spLocks noChangeArrowheads="1"/>
          </p:cNvSpPr>
          <p:nvPr/>
        </p:nvSpPr>
        <p:spPr bwMode="auto">
          <a:xfrm>
            <a:off x="7206554" y="318032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a typeface="Calibri"/>
                <a:cs typeface="Angsana New"/>
              </a:rPr>
              <a:t>รพ.โป่งน้ำร้อน  พ.ค.67</a:t>
            </a:r>
            <a:endParaRPr lang="en-US" sz="1100" dirty="0">
              <a:ea typeface="Calibri"/>
              <a:cs typeface="Cordia New"/>
            </a:endParaRPr>
          </a:p>
        </p:txBody>
      </p:sp>
      <p:sp>
        <p:nvSpPr>
          <p:cNvPr id="100" name="กล่องข้อความ 2"/>
          <p:cNvSpPr txBox="1">
            <a:spLocks noChangeArrowheads="1"/>
          </p:cNvSpPr>
          <p:nvPr/>
        </p:nvSpPr>
        <p:spPr bwMode="auto">
          <a:xfrm>
            <a:off x="8221116" y="6237312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2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34" name="กล่องข้อความ 2"/>
          <p:cNvSpPr txBox="1">
            <a:spLocks noChangeArrowheads="1"/>
          </p:cNvSpPr>
          <p:nvPr/>
        </p:nvSpPr>
        <p:spPr bwMode="auto">
          <a:xfrm>
            <a:off x="6834472" y="2369414"/>
            <a:ext cx="1869117" cy="41151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 algn="ctr"/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เจาะคัดกรอง</a:t>
            </a:r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TSH</a:t>
            </a:r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และ</a:t>
            </a:r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</a:t>
            </a:r>
            <a:r>
              <a:rPr lang="en-US" sz="1400" dirty="0" err="1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Hct</a:t>
            </a:r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, MB</a:t>
            </a:r>
            <a:endParaRPr lang="en-US" sz="1400" dirty="0"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39" name="ลูกศรเชื่อมต่อแบบตรง 38"/>
          <p:cNvCxnSpPr/>
          <p:nvPr/>
        </p:nvCxnSpPr>
        <p:spPr>
          <a:xfrm>
            <a:off x="4779392" y="2801891"/>
            <a:ext cx="0" cy="208676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กล่องข้อความ 2"/>
          <p:cNvSpPr txBox="1">
            <a:spLocks noChangeArrowheads="1"/>
          </p:cNvSpPr>
          <p:nvPr/>
        </p:nvSpPr>
        <p:spPr bwMode="auto">
          <a:xfrm>
            <a:off x="2843808" y="1419559"/>
            <a:ext cx="2424751" cy="71329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ประเมินทารกพบว่ามีภาวะตัวเหลืองหรือใช้เครื่องวัดค่าตัวเหลืองทางผิวหนัง พบว่าเกินเกณฑ์ภายใน 24 ชั่วโมง-48 ชม. หลังคลอด</a:t>
            </a:r>
            <a:endParaRPr lang="en-US" sz="1600" dirty="0"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48" name="ลูกศรเชื่อมต่อแบบตรง 47"/>
          <p:cNvCxnSpPr/>
          <p:nvPr/>
        </p:nvCxnSpPr>
        <p:spPr>
          <a:xfrm>
            <a:off x="2572941" y="2132856"/>
            <a:ext cx="0" cy="16497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ลูกศรเชื่อมต่อแบบตรง 48"/>
          <p:cNvCxnSpPr/>
          <p:nvPr/>
        </p:nvCxnSpPr>
        <p:spPr>
          <a:xfrm>
            <a:off x="7793130" y="2140204"/>
            <a:ext cx="0" cy="208676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ตัวเชื่อมต่อตรง 50"/>
          <p:cNvCxnSpPr/>
          <p:nvPr/>
        </p:nvCxnSpPr>
        <p:spPr>
          <a:xfrm>
            <a:off x="1970187" y="3015297"/>
            <a:ext cx="46805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กล่องข้อความ 2"/>
          <p:cNvSpPr txBox="1">
            <a:spLocks noChangeArrowheads="1"/>
          </p:cNvSpPr>
          <p:nvPr/>
        </p:nvSpPr>
        <p:spPr bwMode="auto">
          <a:xfrm>
            <a:off x="6163846" y="3194901"/>
            <a:ext cx="999846" cy="309115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 algn="ctr"/>
            <a:r>
              <a:rPr lang="en-US" sz="13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GA &lt; 35 </a:t>
            </a:r>
            <a:r>
              <a:rPr lang="en-US" sz="1300" dirty="0" err="1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wk</a:t>
            </a:r>
            <a:endParaRPr lang="en-US" sz="1300" dirty="0"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59" name="ตัวเชื่อมต่อตรง 58"/>
          <p:cNvCxnSpPr/>
          <p:nvPr/>
        </p:nvCxnSpPr>
        <p:spPr>
          <a:xfrm>
            <a:off x="6659636" y="3014901"/>
            <a:ext cx="0" cy="180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60" name="ตัวเชื่อมต่อตรง 59"/>
          <p:cNvCxnSpPr/>
          <p:nvPr/>
        </p:nvCxnSpPr>
        <p:spPr>
          <a:xfrm>
            <a:off x="683567" y="3717032"/>
            <a:ext cx="28803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ตัวเชื่อมต่อตรง 62"/>
          <p:cNvCxnSpPr/>
          <p:nvPr/>
        </p:nvCxnSpPr>
        <p:spPr>
          <a:xfrm>
            <a:off x="1972832" y="3537032"/>
            <a:ext cx="0" cy="180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</a:ln>
          <a:effectLst/>
        </p:spPr>
      </p:cxnSp>
      <p:cxnSp>
        <p:nvCxnSpPr>
          <p:cNvPr id="66" name="ตัวเชื่อมต่อตรง 65"/>
          <p:cNvCxnSpPr>
            <a:stCxn id="132" idx="3"/>
            <a:endCxn id="165" idx="1"/>
          </p:cNvCxnSpPr>
          <p:nvPr/>
        </p:nvCxnSpPr>
        <p:spPr>
          <a:xfrm>
            <a:off x="3491880" y="2549863"/>
            <a:ext cx="2083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ตัวเชื่อมต่อตรง 71"/>
          <p:cNvCxnSpPr/>
          <p:nvPr/>
        </p:nvCxnSpPr>
        <p:spPr>
          <a:xfrm flipV="1">
            <a:off x="6523885" y="2549862"/>
            <a:ext cx="289888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ตาราง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770009"/>
              </p:ext>
            </p:extLst>
          </p:nvPr>
        </p:nvGraphicFramePr>
        <p:xfrm>
          <a:off x="192460" y="4435647"/>
          <a:ext cx="1054100" cy="2133600"/>
        </p:xfrm>
        <a:graphic>
          <a:graphicData uri="http://schemas.openxmlformats.org/drawingml/2006/table">
            <a:tbl>
              <a:tblPr/>
              <a:tblGrid>
                <a:gridCol w="558800"/>
                <a:gridCol w="495300"/>
              </a:tblGrid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MB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</a:t>
                      </a:r>
                      <a:r>
                        <a:rPr lang="en-US" sz="1400" b="0" i="0" u="sng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&lt;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12 hr.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&lt; 4.9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13-24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&lt; 6.9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25-36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&lt; 9.9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37-48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&lt; 11.4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49-60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&lt; 12.9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61-72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&lt; 13.9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&gt; 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&lt; 14.9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3" name="ตาราง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566814"/>
              </p:ext>
            </p:extLst>
          </p:nvPr>
        </p:nvGraphicFramePr>
        <p:xfrm>
          <a:off x="1403648" y="4437112"/>
          <a:ext cx="1511300" cy="2155050"/>
        </p:xfrm>
        <a:graphic>
          <a:graphicData uri="http://schemas.openxmlformats.org/drawingml/2006/table">
            <a:tbl>
              <a:tblPr/>
              <a:tblGrid>
                <a:gridCol w="558800"/>
                <a:gridCol w="495300"/>
                <a:gridCol w="457200"/>
              </a:tblGrid>
              <a:tr h="2394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Age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MB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39450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Con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</a:t>
                      </a:r>
                      <a:r>
                        <a:rPr lang="en-US" sz="1400" b="0" i="0" u="sng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&lt;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12 hr.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</a:t>
                      </a:r>
                      <a:r>
                        <a:rPr lang="th-TH" sz="1400" b="0" i="0" u="sng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&gt;</a:t>
                      </a:r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</a:t>
                      </a:r>
                      <a:r>
                        <a:rPr lang="th-TH" sz="1400" b="0" i="0" u="sng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&gt;</a:t>
                      </a:r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5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13-24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</a:t>
                      </a:r>
                      <a:r>
                        <a:rPr lang="th-TH" sz="1400" b="0" i="0" u="sng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&gt;</a:t>
                      </a:r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</a:t>
                      </a:r>
                      <a:r>
                        <a:rPr lang="th-TH" sz="1400" b="0" i="0" u="sng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&gt;</a:t>
                      </a:r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5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25-36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</a:t>
                      </a:r>
                      <a:r>
                        <a:rPr lang="th-TH" sz="1400" b="0" i="0" u="sng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&gt;</a:t>
                      </a:r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</a:t>
                      </a:r>
                      <a:r>
                        <a:rPr lang="th-TH" sz="1400" b="0" i="0" u="sng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&gt;</a:t>
                      </a:r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5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37-48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</a:t>
                      </a:r>
                      <a:r>
                        <a:rPr lang="th-TH" sz="1400" b="0" i="0" u="sng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&gt;</a:t>
                      </a:r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11.5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</a:t>
                      </a:r>
                      <a:r>
                        <a:rPr lang="th-TH" sz="1400" b="0" i="0" u="sng" strike="noStrike" dirty="0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&gt;</a:t>
                      </a:r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5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49-60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</a:t>
                      </a:r>
                      <a:r>
                        <a:rPr lang="th-TH" sz="1400" b="0" i="0" u="sng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&gt;</a:t>
                      </a:r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</a:t>
                      </a:r>
                      <a:r>
                        <a:rPr lang="th-TH" sz="1400" b="0" i="0" u="sng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&gt;</a:t>
                      </a:r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5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61-72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</a:t>
                      </a:r>
                      <a:r>
                        <a:rPr lang="th-TH" sz="1400" b="0" i="0" u="sng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&gt;</a:t>
                      </a:r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</a:t>
                      </a:r>
                      <a:r>
                        <a:rPr lang="th-TH" sz="1400" b="0" i="0" u="sng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&gt;</a:t>
                      </a:r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5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&gt; 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</a:t>
                      </a:r>
                      <a:r>
                        <a:rPr lang="th-TH" sz="1400" b="0" i="0" u="sng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&gt;</a:t>
                      </a:r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</a:t>
                      </a:r>
                      <a:r>
                        <a:rPr lang="th-TH" sz="1400" b="0" i="0" u="sng" strike="noStrike" dirty="0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&gt;</a:t>
                      </a:r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1" name="กล่องข้อความ 2"/>
          <p:cNvSpPr txBox="1">
            <a:spLocks noChangeArrowheads="1"/>
          </p:cNvSpPr>
          <p:nvPr/>
        </p:nvSpPr>
        <p:spPr bwMode="auto">
          <a:xfrm>
            <a:off x="1619672" y="3926578"/>
            <a:ext cx="1037037" cy="31642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Phototherapy</a:t>
            </a:r>
            <a:endParaRPr lang="en-US" sz="1400" dirty="0">
              <a:effectLst/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83" name="ลูกศรเชื่อมต่อแบบตรง 82"/>
          <p:cNvCxnSpPr/>
          <p:nvPr/>
        </p:nvCxnSpPr>
        <p:spPr>
          <a:xfrm>
            <a:off x="2164532" y="3727488"/>
            <a:ext cx="0" cy="18004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ลูกศรเชื่อมต่อแบบตรง 84"/>
          <p:cNvCxnSpPr/>
          <p:nvPr/>
        </p:nvCxnSpPr>
        <p:spPr>
          <a:xfrm>
            <a:off x="2171824" y="4243001"/>
            <a:ext cx="0" cy="18004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ลูกศรเชื่อมต่อแบบตรง 85"/>
          <p:cNvCxnSpPr/>
          <p:nvPr/>
        </p:nvCxnSpPr>
        <p:spPr>
          <a:xfrm>
            <a:off x="699586" y="4257072"/>
            <a:ext cx="0" cy="18004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ลูกศรเชื่อมต่อแบบตรง 87"/>
          <p:cNvCxnSpPr/>
          <p:nvPr/>
        </p:nvCxnSpPr>
        <p:spPr>
          <a:xfrm>
            <a:off x="3569221" y="3717032"/>
            <a:ext cx="0" cy="18004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กล่องข้อความ 2"/>
          <p:cNvSpPr txBox="1">
            <a:spLocks noChangeArrowheads="1"/>
          </p:cNvSpPr>
          <p:nvPr/>
        </p:nvSpPr>
        <p:spPr bwMode="auto">
          <a:xfrm>
            <a:off x="2771800" y="3919244"/>
            <a:ext cx="1368180" cy="31642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Exchange transfusion</a:t>
            </a:r>
            <a:endParaRPr lang="en-US" sz="1400" dirty="0">
              <a:effectLst/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44" name="ตาราง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952742"/>
              </p:ext>
            </p:extLst>
          </p:nvPr>
        </p:nvGraphicFramePr>
        <p:xfrm>
          <a:off x="3088057" y="4445172"/>
          <a:ext cx="1016000" cy="2133600"/>
        </p:xfrm>
        <a:graphic>
          <a:graphicData uri="http://schemas.openxmlformats.org/drawingml/2006/table">
            <a:tbl>
              <a:tblPr/>
              <a:tblGrid>
                <a:gridCol w="508000"/>
                <a:gridCol w="508000"/>
              </a:tblGrid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MB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</a:t>
                      </a:r>
                      <a:r>
                        <a:rPr lang="en-US" sz="1400" b="0" i="0" u="sng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&lt;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12 hr.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</a:t>
                      </a:r>
                      <a:r>
                        <a:rPr lang="th-TH" sz="1400" b="0" i="0" u="sng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&gt;</a:t>
                      </a:r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13-24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</a:t>
                      </a:r>
                      <a:r>
                        <a:rPr lang="th-TH" sz="1400" b="0" i="0" u="sng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&gt;</a:t>
                      </a:r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25-36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</a:t>
                      </a:r>
                      <a:r>
                        <a:rPr lang="th-TH" sz="1400" b="0" i="0" u="sng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&gt;</a:t>
                      </a:r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16.5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37-48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</a:t>
                      </a:r>
                      <a:r>
                        <a:rPr lang="th-TH" sz="1400" b="0" i="0" u="sng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&gt;</a:t>
                      </a:r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49-60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</a:t>
                      </a:r>
                      <a:r>
                        <a:rPr lang="th-TH" sz="1400" b="0" i="0" u="sng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&gt;</a:t>
                      </a:r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61-72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</a:t>
                      </a:r>
                      <a:r>
                        <a:rPr lang="th-TH" sz="1400" b="0" i="0" u="sng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&gt;</a:t>
                      </a:r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&gt; 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</a:t>
                      </a:r>
                      <a:r>
                        <a:rPr lang="th-TH" sz="1400" b="0" i="0" u="sng" strike="noStrike" dirty="0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&gt;</a:t>
                      </a:r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22.5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1" name="ลูกศรเชื่อมต่อแบบตรง 90"/>
          <p:cNvCxnSpPr/>
          <p:nvPr/>
        </p:nvCxnSpPr>
        <p:spPr>
          <a:xfrm>
            <a:off x="3569221" y="4235667"/>
            <a:ext cx="0" cy="18004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ตัวเชื่อมต่อตรง 91"/>
          <p:cNvCxnSpPr/>
          <p:nvPr/>
        </p:nvCxnSpPr>
        <p:spPr>
          <a:xfrm>
            <a:off x="6668829" y="3515989"/>
            <a:ext cx="0" cy="180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93" name="กล่องข้อความ 2"/>
          <p:cNvSpPr txBox="1">
            <a:spLocks noChangeArrowheads="1"/>
          </p:cNvSpPr>
          <p:nvPr/>
        </p:nvSpPr>
        <p:spPr bwMode="auto">
          <a:xfrm>
            <a:off x="4499992" y="3919245"/>
            <a:ext cx="768567" cy="31642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Exchange</a:t>
            </a:r>
            <a:endParaRPr lang="en-US" sz="1400" dirty="0">
              <a:effectLst/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94" name="ลูกศรเชื่อมต่อแบบตรง 93"/>
          <p:cNvCxnSpPr/>
          <p:nvPr/>
        </p:nvCxnSpPr>
        <p:spPr>
          <a:xfrm>
            <a:off x="4883215" y="3717032"/>
            <a:ext cx="0" cy="18004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กล่องข้อความ 2"/>
          <p:cNvSpPr txBox="1">
            <a:spLocks noChangeArrowheads="1"/>
          </p:cNvSpPr>
          <p:nvPr/>
        </p:nvSpPr>
        <p:spPr bwMode="auto">
          <a:xfrm>
            <a:off x="5796135" y="3926578"/>
            <a:ext cx="504057" cy="31642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Sick</a:t>
            </a:r>
            <a:endParaRPr lang="en-US" sz="1400" dirty="0">
              <a:effectLst/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97" name="ลูกศรเชื่อมต่อแบบตรง 96"/>
          <p:cNvCxnSpPr/>
          <p:nvPr/>
        </p:nvCxnSpPr>
        <p:spPr>
          <a:xfrm>
            <a:off x="6084168" y="3734996"/>
            <a:ext cx="0" cy="18004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ลูกศรเชื่อมต่อแบบตรง 100"/>
          <p:cNvCxnSpPr/>
          <p:nvPr/>
        </p:nvCxnSpPr>
        <p:spPr>
          <a:xfrm>
            <a:off x="7092280" y="3717032"/>
            <a:ext cx="0" cy="18004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กล่องข้อความ 2"/>
          <p:cNvSpPr txBox="1">
            <a:spLocks noChangeArrowheads="1"/>
          </p:cNvSpPr>
          <p:nvPr/>
        </p:nvSpPr>
        <p:spPr bwMode="auto">
          <a:xfrm>
            <a:off x="6588224" y="3927723"/>
            <a:ext cx="1142423" cy="31642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Off  phototherapy</a:t>
            </a:r>
            <a:endParaRPr lang="en-US" sz="1400" dirty="0">
              <a:effectLst/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107" name="ตัวเชื่อมต่อตรง 106"/>
          <p:cNvCxnSpPr/>
          <p:nvPr/>
        </p:nvCxnSpPr>
        <p:spPr>
          <a:xfrm flipV="1">
            <a:off x="4884275" y="3714840"/>
            <a:ext cx="3504149" cy="21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0" name="ตาราง 2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041017"/>
              </p:ext>
            </p:extLst>
          </p:nvPr>
        </p:nvGraphicFramePr>
        <p:xfrm>
          <a:off x="4319972" y="4437112"/>
          <a:ext cx="1092200" cy="1333500"/>
        </p:xfrm>
        <a:graphic>
          <a:graphicData uri="http://schemas.openxmlformats.org/drawingml/2006/table">
            <a:tbl>
              <a:tblPr/>
              <a:tblGrid>
                <a:gridCol w="684076"/>
                <a:gridCol w="408124"/>
              </a:tblGrid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BW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MB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&lt;1000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-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1001-1500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13-16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1501-2000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16-18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2001-2499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18-20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91" name="ตาราง 2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755582"/>
              </p:ext>
            </p:extLst>
          </p:nvPr>
        </p:nvGraphicFramePr>
        <p:xfrm>
          <a:off x="5554652" y="4437112"/>
          <a:ext cx="1096055" cy="1333500"/>
        </p:xfrm>
        <a:graphic>
          <a:graphicData uri="http://schemas.openxmlformats.org/drawingml/2006/table">
            <a:tbl>
              <a:tblPr/>
              <a:tblGrid>
                <a:gridCol w="673532"/>
                <a:gridCol w="422523"/>
              </a:tblGrid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BW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MB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&lt;1000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1001-1500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6-8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1501-2000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8-10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2001-2499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10-12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92" name="ตาราง 2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96059"/>
              </p:ext>
            </p:extLst>
          </p:nvPr>
        </p:nvGraphicFramePr>
        <p:xfrm>
          <a:off x="7793130" y="4437112"/>
          <a:ext cx="1117600" cy="1289685"/>
        </p:xfrm>
        <a:graphic>
          <a:graphicData uri="http://schemas.openxmlformats.org/drawingml/2006/table">
            <a:tbl>
              <a:tblPr/>
              <a:tblGrid>
                <a:gridCol w="622300"/>
                <a:gridCol w="495300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BW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MB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&lt;1000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5-7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1001-1500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7-10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1501-2000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10-112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2001-2499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ngsanaUPC"/>
                        </a:rPr>
                        <a:t> 12-15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2" name="กล่องข้อความ 2"/>
          <p:cNvSpPr txBox="1">
            <a:spLocks noChangeArrowheads="1"/>
          </p:cNvSpPr>
          <p:nvPr/>
        </p:nvSpPr>
        <p:spPr bwMode="auto">
          <a:xfrm>
            <a:off x="7979897" y="3917053"/>
            <a:ext cx="768567" cy="316423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Healthy</a:t>
            </a:r>
            <a:endParaRPr lang="en-US" sz="1400" dirty="0">
              <a:effectLst/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113" name="ลูกศรเชื่อมต่อแบบตรง 112"/>
          <p:cNvCxnSpPr/>
          <p:nvPr/>
        </p:nvCxnSpPr>
        <p:spPr>
          <a:xfrm>
            <a:off x="8388424" y="3714840"/>
            <a:ext cx="0" cy="18004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5" name="กล่องข้อความ 2"/>
          <p:cNvSpPr txBox="1">
            <a:spLocks noChangeArrowheads="1"/>
          </p:cNvSpPr>
          <p:nvPr/>
        </p:nvSpPr>
        <p:spPr bwMode="auto">
          <a:xfrm>
            <a:off x="6783376" y="4437112"/>
            <a:ext cx="884968" cy="1296144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น้ำหนัก/2</a:t>
            </a:r>
            <a:r>
              <a:rPr lang="en-US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</a:t>
            </a:r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และต้องลดลงกว่าเดิม</a:t>
            </a:r>
            <a:endParaRPr lang="en-US" sz="1400" dirty="0">
              <a:effectLst/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116" name="ลูกศรเชื่อมต่อแบบตรง 115"/>
          <p:cNvCxnSpPr/>
          <p:nvPr/>
        </p:nvCxnSpPr>
        <p:spPr>
          <a:xfrm>
            <a:off x="4884399" y="4233476"/>
            <a:ext cx="0" cy="18004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ลูกศรเชื่อมต่อแบบตรง 116"/>
          <p:cNvCxnSpPr/>
          <p:nvPr/>
        </p:nvCxnSpPr>
        <p:spPr>
          <a:xfrm>
            <a:off x="6048163" y="4251672"/>
            <a:ext cx="0" cy="18004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ลูกศรเชื่อมต่อแบบตรง 117"/>
          <p:cNvCxnSpPr/>
          <p:nvPr/>
        </p:nvCxnSpPr>
        <p:spPr>
          <a:xfrm>
            <a:off x="7190341" y="4257072"/>
            <a:ext cx="0" cy="18004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ลูกศรเชื่อมต่อแบบตรง 118"/>
          <p:cNvCxnSpPr/>
          <p:nvPr/>
        </p:nvCxnSpPr>
        <p:spPr>
          <a:xfrm>
            <a:off x="8400354" y="4233476"/>
            <a:ext cx="0" cy="18004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5" name="ลูกศรลง 294"/>
          <p:cNvSpPr/>
          <p:nvPr/>
        </p:nvSpPr>
        <p:spPr>
          <a:xfrm>
            <a:off x="4575547" y="6153645"/>
            <a:ext cx="217008" cy="572641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8133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2"/>
          <p:cNvSpPr txBox="1">
            <a:spLocks noChangeArrowheads="1"/>
          </p:cNvSpPr>
          <p:nvPr/>
        </p:nvSpPr>
        <p:spPr bwMode="auto">
          <a:xfrm>
            <a:off x="4027309" y="620688"/>
            <a:ext cx="1512168" cy="84736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 algn="ctr"/>
            <a:r>
              <a:rPr lang="th-TH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แพทย์เวรติดต่อ</a:t>
            </a:r>
          </a:p>
          <a:p>
            <a:pPr algn="ctr"/>
            <a:r>
              <a:rPr lang="th-TH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รพ.พระปกเกล้าเพื่อประสานงาน</a:t>
            </a:r>
            <a:r>
              <a:rPr lang="en-US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Refer</a:t>
            </a:r>
            <a:endParaRPr lang="en-US" sz="1600" dirty="0">
              <a:solidFill>
                <a:prstClr val="black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กล่องข้อความ 2"/>
          <p:cNvSpPr txBox="1">
            <a:spLocks noChangeArrowheads="1"/>
          </p:cNvSpPr>
          <p:nvPr/>
        </p:nvSpPr>
        <p:spPr bwMode="auto">
          <a:xfrm>
            <a:off x="4847717" y="260648"/>
            <a:ext cx="1164443" cy="389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444"/>
              </a:spcAft>
            </a:pPr>
            <a:r>
              <a:rPr lang="th-TH" sz="1400" dirty="0" smtClean="0"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ต่อจากแผ่นที่ 1</a:t>
            </a:r>
            <a:endParaRPr lang="en-US" sz="1400" dirty="0"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6" name="ลูกศรเชื่อมต่อแบบตรง 5"/>
          <p:cNvCxnSpPr/>
          <p:nvPr/>
        </p:nvCxnSpPr>
        <p:spPr>
          <a:xfrm>
            <a:off x="4746246" y="116632"/>
            <a:ext cx="0" cy="4813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กล่องข้อความ 2"/>
          <p:cNvSpPr txBox="1">
            <a:spLocks noChangeArrowheads="1"/>
          </p:cNvSpPr>
          <p:nvPr/>
        </p:nvSpPr>
        <p:spPr bwMode="auto">
          <a:xfrm>
            <a:off x="2375756" y="5301208"/>
            <a:ext cx="2556284" cy="108012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r>
              <a:rPr lang="th-TH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นัดตรวจติดตามอาการที่ 2-4 สัปดาห์เพื่อตรวจร่างกาย ชั่งน้ำหนักและเจาะเลือด</a:t>
            </a:r>
            <a:r>
              <a:rPr lang="en-US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MB, CBC, LFT </a:t>
            </a:r>
            <a:r>
              <a:rPr lang="th-TH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และฟังผล</a:t>
            </a:r>
            <a:r>
              <a:rPr lang="en-US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work up </a:t>
            </a:r>
            <a:r>
              <a:rPr lang="en-US" sz="1600" dirty="0" err="1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necnatal</a:t>
            </a:r>
            <a:r>
              <a:rPr lang="en-US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jaundice</a:t>
            </a:r>
            <a:r>
              <a:rPr lang="th-TH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ที่เจาะไว้</a:t>
            </a:r>
            <a:endParaRPr lang="en-US" sz="1600" dirty="0">
              <a:solidFill>
                <a:prstClr val="black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3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a typeface="Calibri"/>
                <a:cs typeface="Angsana New"/>
              </a:rPr>
              <a:t>รพ.โป่งน้ำร้อน  พ.ค.67</a:t>
            </a:r>
            <a:endParaRPr lang="en-US" sz="1100" dirty="0">
              <a:ea typeface="Calibri"/>
              <a:cs typeface="Cordia New"/>
            </a:endParaRPr>
          </a:p>
        </p:txBody>
      </p:sp>
      <p:sp>
        <p:nvSpPr>
          <p:cNvPr id="14" name="กล่องข้อความ 2"/>
          <p:cNvSpPr txBox="1">
            <a:spLocks noChangeArrowheads="1"/>
          </p:cNvSpPr>
          <p:nvPr/>
        </p:nvSpPr>
        <p:spPr bwMode="auto">
          <a:xfrm>
            <a:off x="7983224" y="6022999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3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15" name="กล่องข้อความ 2"/>
          <p:cNvSpPr txBox="1">
            <a:spLocks noChangeArrowheads="1"/>
          </p:cNvSpPr>
          <p:nvPr/>
        </p:nvSpPr>
        <p:spPr bwMode="auto">
          <a:xfrm>
            <a:off x="323528" y="332656"/>
            <a:ext cx="1152128" cy="47354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 algn="ctr"/>
            <a:r>
              <a:rPr lang="th-TH" sz="12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แพทย์พิจารณา</a:t>
            </a:r>
            <a:r>
              <a:rPr lang="en-US" sz="12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D/C</a:t>
            </a:r>
            <a:r>
              <a:rPr lang="th-TH" sz="12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ได้ เมื่อน้ำหนักขึ้น</a:t>
            </a:r>
            <a:endParaRPr lang="en-US" sz="1200" dirty="0">
              <a:solidFill>
                <a:prstClr val="black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16" name="ลูกศรเชื่อมต่อแบบตรง 15"/>
          <p:cNvCxnSpPr/>
          <p:nvPr/>
        </p:nvCxnSpPr>
        <p:spPr>
          <a:xfrm>
            <a:off x="929617" y="44624"/>
            <a:ext cx="0" cy="2879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กล่องข้อความ 2"/>
          <p:cNvSpPr txBox="1">
            <a:spLocks noChangeArrowheads="1"/>
          </p:cNvSpPr>
          <p:nvPr/>
        </p:nvSpPr>
        <p:spPr bwMode="auto">
          <a:xfrm>
            <a:off x="1357164" y="908720"/>
            <a:ext cx="2134716" cy="115212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r>
              <a:rPr lang="th-TH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ทำการรักษาด้วยการ</a:t>
            </a:r>
          </a:p>
          <a:p>
            <a:r>
              <a:rPr lang="en-US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On Phototherapy</a:t>
            </a:r>
            <a:r>
              <a:rPr lang="th-TH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ตามระดับของ</a:t>
            </a:r>
            <a:r>
              <a:rPr lang="en-US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MB</a:t>
            </a:r>
            <a:r>
              <a:rPr lang="th-TH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และเฝ้าระวังภาวะแทรกซ้อนจาก </a:t>
            </a:r>
            <a:r>
              <a:rPr lang="en-US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Phototherapy</a:t>
            </a:r>
            <a:endParaRPr lang="en-US" sz="1600" dirty="0">
              <a:solidFill>
                <a:prstClr val="black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8" name="กล่องข้อความ 2"/>
          <p:cNvSpPr txBox="1">
            <a:spLocks noChangeArrowheads="1"/>
          </p:cNvSpPr>
          <p:nvPr/>
        </p:nvSpPr>
        <p:spPr bwMode="auto">
          <a:xfrm>
            <a:off x="1331640" y="2276872"/>
            <a:ext cx="2216596" cy="1512168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Follow  up  </a:t>
            </a:r>
            <a:r>
              <a:rPr lang="en-US" sz="1600" dirty="0" err="1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Hct</a:t>
            </a:r>
            <a:r>
              <a:rPr lang="en-US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 and MB</a:t>
            </a:r>
            <a:endParaRPr lang="th-TH" sz="1600" dirty="0" smtClean="0">
              <a:solidFill>
                <a:prstClr val="black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  <a:p>
            <a:r>
              <a:rPr lang="th-TH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ทุก 12-24 </a:t>
            </a:r>
            <a:r>
              <a:rPr lang="en-US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hr.</a:t>
            </a:r>
            <a:r>
              <a:rPr lang="th-TH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หรือบ่อยกว่านี้ และเจาะ </a:t>
            </a:r>
            <a:r>
              <a:rPr lang="en-US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Lab</a:t>
            </a:r>
            <a:r>
              <a:rPr lang="th-TH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work-up </a:t>
            </a:r>
            <a:r>
              <a:rPr lang="th-TH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หาสาเหตุ</a:t>
            </a:r>
            <a:r>
              <a:rPr lang="en-US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Hyper </a:t>
            </a:r>
            <a:r>
              <a:rPr lang="en-US" sz="1600" dirty="0" err="1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billirubin</a:t>
            </a:r>
            <a:r>
              <a:rPr lang="th-TH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ได้แก่ </a:t>
            </a:r>
            <a:r>
              <a:rPr lang="en-US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CBC, </a:t>
            </a:r>
            <a:r>
              <a:rPr lang="en-US" sz="1600" dirty="0" err="1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Reticolocyte</a:t>
            </a:r>
            <a:r>
              <a:rPr lang="en-US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count, G6PD, Blood group, direct</a:t>
            </a:r>
            <a:endParaRPr lang="en-US" sz="1600" dirty="0">
              <a:solidFill>
                <a:prstClr val="black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9" name="กล่องข้อความ 2"/>
          <p:cNvSpPr txBox="1">
            <a:spLocks noChangeArrowheads="1"/>
          </p:cNvSpPr>
          <p:nvPr/>
        </p:nvSpPr>
        <p:spPr bwMode="auto">
          <a:xfrm>
            <a:off x="783553" y="4221088"/>
            <a:ext cx="1512168" cy="84736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r>
              <a:rPr lang="th-TH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ค่า </a:t>
            </a:r>
            <a:r>
              <a:rPr lang="en-US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MB</a:t>
            </a:r>
            <a:r>
              <a:rPr lang="th-TH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ไม่ลดลงหรือเกินระดับของการรักษาโดยการส่องไฟ</a:t>
            </a:r>
            <a:endParaRPr lang="en-US" sz="1600" dirty="0">
              <a:solidFill>
                <a:prstClr val="black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20" name="กล่องข้อความ 2"/>
          <p:cNvSpPr txBox="1">
            <a:spLocks noChangeArrowheads="1"/>
          </p:cNvSpPr>
          <p:nvPr/>
        </p:nvSpPr>
        <p:spPr bwMode="auto">
          <a:xfrm>
            <a:off x="2611906" y="4221088"/>
            <a:ext cx="2032102" cy="84736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r>
              <a:rPr lang="th-TH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ค่า</a:t>
            </a:r>
            <a:r>
              <a:rPr lang="en-US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MB</a:t>
            </a:r>
            <a:r>
              <a:rPr lang="th-TH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ลดลงต่ำกว่าเกณฑ์การส่องไฟ พิจารณา </a:t>
            </a:r>
            <a:r>
              <a:rPr lang="en-US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off photo</a:t>
            </a:r>
            <a:r>
              <a:rPr lang="th-TH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หรือ </a:t>
            </a:r>
            <a:r>
              <a:rPr lang="en-US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D/C</a:t>
            </a:r>
            <a:r>
              <a:rPr lang="th-TH" sz="16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ได้เมื่อน้ำหนักขึ้น</a:t>
            </a:r>
            <a:endParaRPr lang="en-US" sz="1600" dirty="0">
              <a:solidFill>
                <a:prstClr val="black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21" name="ลูกศรเชื่อมต่อแบบตรง 20"/>
          <p:cNvCxnSpPr/>
          <p:nvPr/>
        </p:nvCxnSpPr>
        <p:spPr>
          <a:xfrm>
            <a:off x="2771800" y="116632"/>
            <a:ext cx="0" cy="7175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ตัวเชื่อมต่อตรง 22"/>
          <p:cNvCxnSpPr/>
          <p:nvPr/>
        </p:nvCxnSpPr>
        <p:spPr>
          <a:xfrm flipH="1">
            <a:off x="535719" y="1484784"/>
            <a:ext cx="3833" cy="31599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ลูกศรเชื่อมต่อแบบตรง 23"/>
          <p:cNvCxnSpPr/>
          <p:nvPr/>
        </p:nvCxnSpPr>
        <p:spPr>
          <a:xfrm>
            <a:off x="7308304" y="143204"/>
            <a:ext cx="0" cy="4762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กล่องข้อความ 2"/>
          <p:cNvSpPr txBox="1">
            <a:spLocks noChangeArrowheads="1"/>
          </p:cNvSpPr>
          <p:nvPr/>
        </p:nvSpPr>
        <p:spPr bwMode="auto">
          <a:xfrm>
            <a:off x="6783114" y="692696"/>
            <a:ext cx="1152128" cy="473549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132080" tIns="66040" rIns="132080" bIns="66040" anchor="t" anchorCtr="0">
            <a:noAutofit/>
          </a:bodyPr>
          <a:lstStyle/>
          <a:p>
            <a:pPr algn="ctr"/>
            <a:r>
              <a:rPr lang="th-TH" sz="12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แพทย์พิจารณา</a:t>
            </a:r>
            <a:r>
              <a:rPr lang="en-US" sz="12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D/C</a:t>
            </a:r>
            <a:r>
              <a:rPr lang="th-TH" sz="1200" dirty="0" smtClean="0">
                <a:solidFill>
                  <a:prstClr val="black"/>
                </a:solidFill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ได้ เมื่อน้ำหนักขึ้น</a:t>
            </a:r>
            <a:endParaRPr lang="en-US" sz="1200" dirty="0">
              <a:solidFill>
                <a:prstClr val="black"/>
              </a:solidFill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cxnSp>
        <p:nvCxnSpPr>
          <p:cNvPr id="28" name="ตัวเชื่อมต่อตรง 27"/>
          <p:cNvCxnSpPr/>
          <p:nvPr/>
        </p:nvCxnSpPr>
        <p:spPr>
          <a:xfrm>
            <a:off x="6228184" y="60648"/>
            <a:ext cx="0" cy="17841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ลูกศรเชื่อมต่อแบบตรง 29"/>
          <p:cNvCxnSpPr/>
          <p:nvPr/>
        </p:nvCxnSpPr>
        <p:spPr>
          <a:xfrm flipH="1">
            <a:off x="3627957" y="1844824"/>
            <a:ext cx="260022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ลูกศรเชื่อมต่อแบบตรง 32"/>
          <p:cNvCxnSpPr/>
          <p:nvPr/>
        </p:nvCxnSpPr>
        <p:spPr>
          <a:xfrm>
            <a:off x="2393665" y="2098948"/>
            <a:ext cx="0" cy="1439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ลูกศรเชื่อมต่อแบบตรง 37"/>
          <p:cNvCxnSpPr/>
          <p:nvPr/>
        </p:nvCxnSpPr>
        <p:spPr>
          <a:xfrm>
            <a:off x="539552" y="1488257"/>
            <a:ext cx="6240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ลูกศรเชื่อมต่อแบบตรง 44"/>
          <p:cNvCxnSpPr>
            <a:endCxn id="19" idx="1"/>
          </p:cNvCxnSpPr>
          <p:nvPr/>
        </p:nvCxnSpPr>
        <p:spPr>
          <a:xfrm>
            <a:off x="535719" y="4644772"/>
            <a:ext cx="247834" cy="1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ลูกศรเชื่อมต่อแบบตรง 46"/>
          <p:cNvCxnSpPr/>
          <p:nvPr/>
        </p:nvCxnSpPr>
        <p:spPr>
          <a:xfrm flipH="1">
            <a:off x="1395710" y="4005064"/>
            <a:ext cx="2232247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ลูกศรเชื่อมต่อแบบตรง 48"/>
          <p:cNvCxnSpPr/>
          <p:nvPr/>
        </p:nvCxnSpPr>
        <p:spPr>
          <a:xfrm>
            <a:off x="3614215" y="5085184"/>
            <a:ext cx="0" cy="216024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ลูกศรเชื่อมต่อแบบตรง 51"/>
          <p:cNvCxnSpPr/>
          <p:nvPr/>
        </p:nvCxnSpPr>
        <p:spPr>
          <a:xfrm>
            <a:off x="2424522" y="3789040"/>
            <a:ext cx="0" cy="216024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ลูกศรเชื่อมต่อแบบตรง 52"/>
          <p:cNvCxnSpPr/>
          <p:nvPr/>
        </p:nvCxnSpPr>
        <p:spPr>
          <a:xfrm>
            <a:off x="3635896" y="4005064"/>
            <a:ext cx="0" cy="216024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ลูกศรเชื่อมต่อแบบตรง 53"/>
          <p:cNvCxnSpPr/>
          <p:nvPr/>
        </p:nvCxnSpPr>
        <p:spPr>
          <a:xfrm>
            <a:off x="1395710" y="4005064"/>
            <a:ext cx="0" cy="216024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38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35696" y="620688"/>
            <a:ext cx="565283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th-TH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การจัดการกระบวนการ (</a:t>
            </a:r>
            <a:r>
              <a:rPr lang="en-US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Management</a:t>
            </a:r>
            <a:r>
              <a:rPr lang="th-TH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390454"/>
              </p:ext>
            </p:extLst>
          </p:nvPr>
        </p:nvGraphicFramePr>
        <p:xfrm>
          <a:off x="395536" y="1388328"/>
          <a:ext cx="8365630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323">
                  <a:extLst>
                    <a:ext uri="{9D8B030D-6E8A-4147-A177-3AD203B41FA5}">
                      <a16:colId xmlns:a16="http://schemas.microsoft.com/office/drawing/2014/main" xmlns="" val="1433615822"/>
                    </a:ext>
                  </a:extLst>
                </a:gridCol>
                <a:gridCol w="1385957">
                  <a:extLst>
                    <a:ext uri="{9D8B030D-6E8A-4147-A177-3AD203B41FA5}">
                      <a16:colId xmlns:a16="http://schemas.microsoft.com/office/drawing/2014/main" xmlns="" val="358496683"/>
                    </a:ext>
                  </a:extLst>
                </a:gridCol>
                <a:gridCol w="1591640">
                  <a:extLst>
                    <a:ext uri="{9D8B030D-6E8A-4147-A177-3AD203B41FA5}">
                      <a16:colId xmlns:a16="http://schemas.microsoft.com/office/drawing/2014/main" xmlns="" val="1227165852"/>
                    </a:ext>
                  </a:extLst>
                </a:gridCol>
                <a:gridCol w="4253710">
                  <a:extLst>
                    <a:ext uri="{9D8B030D-6E8A-4147-A177-3AD203B41FA5}">
                      <a16:colId xmlns:a16="http://schemas.microsoft.com/office/drawing/2014/main" xmlns="" val="2718931841"/>
                    </a:ext>
                  </a:extLst>
                </a:gridCol>
              </a:tblGrid>
              <a:tr h="4827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Tahoma" panose="020B0604030504040204" pitchFamily="34" charset="0"/>
                          <a:cs typeface="Browallia New" pitchFamily="34" charset="-34"/>
                        </a:rPr>
                        <a:t>กระบวนการ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Browallia New" pitchFamily="34" charset="-34"/>
                        <a:ea typeface="Tahoma" panose="020B0604030504040204" pitchFamily="34" charset="0"/>
                        <a:cs typeface="Browallia New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Tahoma" panose="020B0604030504040204" pitchFamily="34" charset="0"/>
                          <a:cs typeface="Browallia New" pitchFamily="34" charset="-34"/>
                        </a:rPr>
                        <a:t>ข้อกำหนดของกระบวนการ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Browallia New" pitchFamily="34" charset="-34"/>
                        <a:ea typeface="Tahoma" panose="020B0604030504040204" pitchFamily="34" charset="0"/>
                        <a:cs typeface="Browallia New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Tahoma" panose="020B0604030504040204" pitchFamily="34" charset="0"/>
                          <a:cs typeface="Browallia New" pitchFamily="34" charset="-34"/>
                        </a:rPr>
                        <a:t>ตัวชี้วัดของกระบวนการ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Browallia New" pitchFamily="34" charset="-34"/>
                        <a:ea typeface="Tahoma" panose="020B0604030504040204" pitchFamily="34" charset="0"/>
                        <a:cs typeface="Browallia New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ea typeface="Tahoma" panose="020B0604030504040204" pitchFamily="34" charset="0"/>
                          <a:cs typeface="Browallia New" pitchFamily="34" charset="-34"/>
                        </a:rPr>
                        <a:t>การออกแบบกระบวนการ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Browallia New" pitchFamily="34" charset="-34"/>
                        <a:ea typeface="Tahoma" panose="020B0604030504040204" pitchFamily="34" charset="0"/>
                        <a:cs typeface="Browallia New" pitchFamily="34" charset="-34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55643657"/>
                  </a:ext>
                </a:extLst>
              </a:tr>
              <a:tr h="512906">
                <a:tc>
                  <a:txBody>
                    <a:bodyPr/>
                    <a:lstStyle/>
                    <a:p>
                      <a:pPr marL="0" indent="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h-TH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1. การประเมิน</a:t>
                      </a:r>
                      <a:endParaRPr lang="th-TH" sz="14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ทารกได้รับการประเมินภาวะตัวเหลืองที่ถูกต้องและรวดเร็ว</a:t>
                      </a:r>
                      <a:endParaRPr lang="th-TH" sz="14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- อัตราการเกิดภาวะตัวเหลืองจากระดับ</a:t>
                      </a:r>
                      <a:r>
                        <a:rPr lang="en-US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bilirubin</a:t>
                      </a:r>
                      <a:r>
                        <a:rPr lang="th-TH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</a:t>
                      </a:r>
                      <a:r>
                        <a:rPr lang="en-US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</a:t>
                      </a:r>
                      <a:r>
                        <a:rPr lang="th-TH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ใน</a:t>
                      </a:r>
                      <a:r>
                        <a:rPr lang="en-US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serum</a:t>
                      </a:r>
                      <a:r>
                        <a:rPr lang="th-TH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สูงขึ้น</a:t>
                      </a:r>
                      <a:endParaRPr lang="en-US" sz="14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altLang="th-TH" sz="14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การซักประวัติ</a:t>
                      </a: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 เช่น ประวัติการคลอด การแท้งบุตรบ่อย การติดเชื้อการใช้ยาหรือประวัติไข้ออกผื่นของมารดาขณะตั้งครรภ์ โรคทางพันธุกรรม หรือประวัติปริมาณน้ำนมของมารดา (2562)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altLang="th-TH" sz="14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การตรวจร่างกาย</a:t>
                      </a: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โดยใช้นิ้วกดผิวหนังหลังดูสีผิวบริเวณที่ถูกกดจะเห็นสีเหลือง    ชัดขึ้น (2562)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altLang="th-TH" sz="14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ผลการตรวจทางห้องปฏิบัติการ</a:t>
                      </a: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 การได้รับการตรวจระดับ</a:t>
                      </a:r>
                      <a:r>
                        <a:rPr kumimoji="0" lang="en-US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bilirubin</a:t>
                      </a: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ใน</a:t>
                      </a:r>
                      <a:r>
                        <a:rPr kumimoji="0" lang="en-US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serum</a:t>
                      </a: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    ซึ่งตรวจค่า</a:t>
                      </a:r>
                      <a:r>
                        <a:rPr kumimoji="0" lang="en-US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</a:t>
                      </a:r>
                      <a:r>
                        <a:rPr kumimoji="0" lang="en-US" altLang="th-TH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Hct</a:t>
                      </a:r>
                      <a:r>
                        <a:rPr kumimoji="0" lang="en-US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, MB</a:t>
                      </a: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จากเลือดที่เจาะบริเวณส้นเท้าของทารก (2562)</a:t>
                      </a:r>
                      <a:endParaRPr lang="th-TH" sz="14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290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2.การวางแผนดูแลรักษา</a:t>
                      </a:r>
                      <a:endParaRPr kumimoji="0" lang="th-TH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rowallia New" panose="020B0604020202020204" pitchFamily="34" charset="-34"/>
                        <a:ea typeface="+mn-ea"/>
                        <a:cs typeface="Browallia New" panose="020B0604020202020204" pitchFamily="34" charset="-34"/>
                      </a:endParaRPr>
                    </a:p>
                    <a:p>
                      <a:pPr marL="0" indent="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th-TH" sz="14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ทารกได้รับการวางแผน การดูแลอย่างถูกต้องเหมาะสม</a:t>
                      </a:r>
                      <a:r>
                        <a:rPr lang="th-TH" sz="1400" baseline="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ได้รับการ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baseline="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รักษาทันท่วงที</a:t>
                      </a:r>
                      <a:endParaRPr lang="th-TH" sz="14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- อัตราการส่งต่อ รพศ. เพื่อเปลี่ยนถ่ายเลือด</a:t>
                      </a: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- </a:t>
                      </a: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ปรับการประเมินภาวะตัวเหลืองโดยการตรวจร่างกายและใช้เครื่องวัดค่าตัวเหลืองทางผิวหนังจากวันละ 1 ครั้งในเวรเช้า เป็นเวรละ 1 ครั้งในทะราย (2562)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- ส่ง</a:t>
                      </a:r>
                      <a:r>
                        <a:rPr kumimoji="0" lang="en-US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</a:t>
                      </a:r>
                      <a:r>
                        <a:rPr kumimoji="0" lang="en-US" altLang="th-TH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Hct</a:t>
                      </a:r>
                      <a:r>
                        <a:rPr kumimoji="0" lang="en-US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, MB</a:t>
                      </a: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ตรวจที่</a:t>
                      </a:r>
                      <a:r>
                        <a:rPr kumimoji="0" lang="en-US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Lab</a:t>
                      </a: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ได้ถึงเวลา (20.00 น.)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- รักษาตามเกณฑ์การส่องไฟ โดยแยกเกณฑ์ตาม</a:t>
                      </a:r>
                      <a:r>
                        <a:rPr kumimoji="0" lang="en-US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GA </a:t>
                      </a:r>
                      <a:r>
                        <a:rPr kumimoji="0" lang="en-US" altLang="th-TH" sz="14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&gt;</a:t>
                      </a:r>
                      <a:r>
                        <a:rPr kumimoji="0" lang="en-US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35 </a:t>
                      </a:r>
                      <a:r>
                        <a:rPr kumimoji="0" lang="en-US" altLang="th-TH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wk</a:t>
                      </a:r>
                      <a:r>
                        <a:rPr kumimoji="0" lang="en-US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 </a:t>
                      </a: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และ </a:t>
                      </a:r>
                      <a:r>
                        <a:rPr kumimoji="0" lang="en-US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&lt; 35</a:t>
                      </a: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</a:t>
                      </a:r>
                      <a:r>
                        <a:rPr kumimoji="0" lang="en-US" altLang="th-TH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wk</a:t>
                      </a: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anose="020B0604020202020204" pitchFamily="34" charset="-34"/>
                          <a:ea typeface="+mn-ea"/>
                          <a:cs typeface="BrowalliaUPC" panose="020B0604020202020204" pitchFamily="34" charset="-34"/>
                        </a:rPr>
                        <a:t>    (ดังเอกสารแนบ) (2562)</a:t>
                      </a:r>
                      <a:endParaRPr lang="th-TH" sz="14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290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3. สมรรถนะแพทย์/พยาบาล</a:t>
                      </a:r>
                    </a:p>
                    <a:p>
                      <a:pPr marL="0" indent="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th-TH" sz="14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แพทย์/พยาบาลมีทักษะในการประเมินและยาชนิดของภาวะตัวเหลือง</a:t>
                      </a:r>
                      <a:endParaRPr lang="th-TH" sz="14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- อัตราการเกิดภาวะ</a:t>
                      </a:r>
                      <a:r>
                        <a:rPr lang="en-US" sz="14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Kernicterus</a:t>
                      </a:r>
                      <a:endParaRPr lang="en-US" sz="14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itchFamily="34" charset="-34"/>
                          <a:ea typeface="+mn-ea"/>
                          <a:cs typeface="BrowalliaUPC" pitchFamily="34" charset="-34"/>
                        </a:rPr>
                        <a:t>-</a:t>
                      </a:r>
                      <a:r>
                        <a:rPr kumimoji="0" lang="th-TH" altLang="th-TH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UPC" pitchFamily="34" charset="-34"/>
                          <a:ea typeface="+mn-ea"/>
                          <a:cs typeface="BrowalliaUPC" pitchFamily="34" charset="-34"/>
                        </a:rPr>
                        <a:t> พยาบาลต้องมีความรู้และทักษะในการดูแลทารก การเฝ้าติดตามอาการของทารกโดยละเอียด การติดตามผลที่เหมาะสม และทราบเกณฑ์ในการตรวจ รวมทั้งเกณฑ์การให้การรักษาทารกที่มีภาวะตัวเหลืองผิดปกติ  สามารถนำมาพิจารณาและคัดกรองทารกตัวเหลืองที่อยู่ในกลุ่มเสี่ยงได้อย่างทันท่วงทีโดยอาศัยการประเมินที่รวดเร็ว เพื่อให้สามารถดูแลช่วยเหลือได้ทัน หากพบความผิดปกติจะช่วยลดภาวะ แทรกซ้อนของโรคได้ รวมทั้งเทคนิคการเจาะเลือดและการส่งเลือดตรวจทางห้อง ปฏิบัติการที่เหมาะสม</a:t>
                      </a:r>
                      <a:endParaRPr lang="th-TH" sz="14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a typeface="Calibri"/>
                <a:cs typeface="Angsana New"/>
              </a:rPr>
              <a:t>รพ.โป่งน้ำร้อน  พ.ค.67</a:t>
            </a:r>
            <a:endParaRPr lang="en-US" sz="1100" dirty="0">
              <a:ea typeface="Calibri"/>
              <a:cs typeface="Cordia New"/>
            </a:endParaRPr>
          </a:p>
        </p:txBody>
      </p: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8189440" y="6237312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4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342202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3568" y="509143"/>
            <a:ext cx="7886700" cy="471585"/>
          </a:xfrm>
        </p:spPr>
        <p:txBody>
          <a:bodyPr>
            <a:normAutofit fontScale="90000"/>
          </a:bodyPr>
          <a:lstStyle/>
          <a:p>
            <a:pPr lvl="0" algn="ctr" eaLnBrk="0" hangingPunct="0">
              <a:lnSpc>
                <a:spcPct val="100000"/>
              </a:lnSpc>
              <a:spcBef>
                <a:spcPts val="0"/>
              </a:spcBef>
            </a:pPr>
            <a:r>
              <a:rPr lang="th-TH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th-TH" dirty="0"/>
          </a:p>
        </p:txBody>
      </p:sp>
      <p:graphicFrame>
        <p:nvGraphicFramePr>
          <p:cNvPr id="9" name="ตาราง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459036"/>
              </p:ext>
            </p:extLst>
          </p:nvPr>
        </p:nvGraphicFramePr>
        <p:xfrm>
          <a:off x="732185" y="1484784"/>
          <a:ext cx="7512223" cy="2236594"/>
        </p:xfrm>
        <a:graphic>
          <a:graphicData uri="http://schemas.openxmlformats.org/drawingml/2006/table">
            <a:tbl>
              <a:tblPr firstRow="1" bandRow="1"/>
              <a:tblGrid>
                <a:gridCol w="32637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74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447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20080"/>
              </a:tblGrid>
              <a:tr h="572091"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latin typeface="Browallia New" pitchFamily="34" charset="-34"/>
                          <a:cs typeface="Browallia New" pitchFamily="34" charset="-34"/>
                        </a:rPr>
                        <a:t>ตัวชี้วัด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latin typeface="Browallia New" pitchFamily="34" charset="-34"/>
                          <a:cs typeface="Browallia New" pitchFamily="34" charset="-34"/>
                        </a:rPr>
                        <a:t>เป้า</a:t>
                      </a:r>
                    </a:p>
                    <a:p>
                      <a:pPr algn="ctr"/>
                      <a:r>
                        <a:rPr lang="th-TH" sz="1800" b="1" dirty="0" smtClean="0">
                          <a:latin typeface="Browallia New" pitchFamily="34" charset="-34"/>
                          <a:cs typeface="Browallia New" pitchFamily="34" charset="-34"/>
                        </a:rPr>
                        <a:t>หมาย</a:t>
                      </a:r>
                      <a:endParaRPr lang="th-TH" sz="1800" b="1" dirty="0"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latin typeface="Browallia New" pitchFamily="34" charset="-34"/>
                          <a:cs typeface="Browallia New" pitchFamily="34" charset="-34"/>
                        </a:rPr>
                        <a:t>2563</a:t>
                      </a:r>
                      <a:endParaRPr lang="th-TH" b="1" dirty="0"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latin typeface="Browallia New" pitchFamily="34" charset="-34"/>
                          <a:cs typeface="Browallia New" pitchFamily="34" charset="-34"/>
                        </a:rPr>
                        <a:t>2564</a:t>
                      </a:r>
                      <a:endParaRPr lang="th-TH" b="1" dirty="0"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latin typeface="Browallia New" pitchFamily="34" charset="-34"/>
                          <a:cs typeface="Browallia New" pitchFamily="34" charset="-34"/>
                        </a:rPr>
                        <a:t>2565</a:t>
                      </a:r>
                      <a:endParaRPr lang="th-TH" b="1" dirty="0"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latin typeface="Browallia New" pitchFamily="34" charset="-34"/>
                          <a:cs typeface="Browallia New" pitchFamily="34" charset="-34"/>
                        </a:rPr>
                        <a:t>2566</a:t>
                      </a:r>
                      <a:endParaRPr lang="th-TH" b="1" dirty="0"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>
                          <a:latin typeface="Browallia New" pitchFamily="34" charset="-34"/>
                          <a:cs typeface="Browallia New" pitchFamily="34" charset="-34"/>
                        </a:rPr>
                        <a:t>2567</a:t>
                      </a:r>
                    </a:p>
                    <a:p>
                      <a:pPr algn="ctr"/>
                      <a:r>
                        <a:rPr lang="en-US" sz="900" b="1" dirty="0" smtClean="0">
                          <a:latin typeface="Browallia New" pitchFamily="34" charset="-34"/>
                          <a:cs typeface="Browallia New" pitchFamily="34" charset="-34"/>
                        </a:rPr>
                        <a:t>(</a:t>
                      </a:r>
                      <a:r>
                        <a:rPr lang="th-TH" sz="900" b="1" dirty="0" smtClean="0">
                          <a:latin typeface="Browallia New" pitchFamily="34" charset="-34"/>
                          <a:cs typeface="Browallia New" pitchFamily="34" charset="-34"/>
                        </a:rPr>
                        <a:t>ต.ค.66-</a:t>
                      </a:r>
                      <a:r>
                        <a:rPr lang="th-TH" sz="900" b="1" dirty="0" err="1" smtClean="0">
                          <a:latin typeface="Browallia New" pitchFamily="34" charset="-34"/>
                          <a:cs typeface="Browallia New" pitchFamily="34" charset="-34"/>
                        </a:rPr>
                        <a:t>มี.ค</a:t>
                      </a:r>
                      <a:r>
                        <a:rPr lang="th-TH" sz="900" b="1" dirty="0" smtClean="0">
                          <a:latin typeface="Browallia New" pitchFamily="34" charset="-34"/>
                          <a:cs typeface="Browallia New" pitchFamily="34" charset="-34"/>
                        </a:rPr>
                        <a:t>67)</a:t>
                      </a:r>
                      <a:endParaRPr lang="th-TH" sz="900" b="1" dirty="0"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805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1. </a:t>
                      </a:r>
                      <a:r>
                        <a:rPr lang="th-TH" sz="1800" baseline="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อัตราการส่งต่อเพื่อเปลี่ยนถ่ายเลือด</a:t>
                      </a:r>
                      <a:endParaRPr lang="en-US" sz="18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&lt;</a:t>
                      </a:r>
                      <a:r>
                        <a:rPr kumimoji="0" lang="th-TH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 4</a:t>
                      </a:r>
                      <a:endParaRPr kumimoji="0" lang="th-TH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rowallia New" panose="020B0604020202020204" pitchFamily="34" charset="-34"/>
                        <a:ea typeface="+mn-ea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2.41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0.71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1.82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1.91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3.13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805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2. </a:t>
                      </a:r>
                      <a:r>
                        <a:rPr lang="th-TH" sz="18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อัตราการ</a:t>
                      </a:r>
                      <a:r>
                        <a:rPr lang="en-US" sz="18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re-admit</a:t>
                      </a:r>
                      <a:r>
                        <a:rPr lang="th-TH" sz="18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ด้วยภาวะตัวเหลือง</a:t>
                      </a:r>
                      <a:endParaRPr lang="en-US" sz="18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&lt;</a:t>
                      </a:r>
                      <a:r>
                        <a:rPr kumimoji="0" lang="th-TH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 4</a:t>
                      </a:r>
                      <a:endParaRPr kumimoji="0" lang="th-TH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rowallia New" panose="020B0604020202020204" pitchFamily="34" charset="-34"/>
                        <a:ea typeface="+mn-ea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4.5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2.44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4041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3. อัตราการเกิดภาวะ</a:t>
                      </a:r>
                      <a:r>
                        <a:rPr lang="en-US" sz="18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Kernicterus</a:t>
                      </a:r>
                      <a:endParaRPr lang="en-US" sz="18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&lt;</a:t>
                      </a:r>
                      <a:r>
                        <a:rPr lang="en-US" sz="1800" dirty="0" smtClean="0"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4</a:t>
                      </a:r>
                      <a:endParaRPr lang="th-TH" sz="1800" dirty="0"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95250" marR="95250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4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a typeface="Calibri"/>
                <a:cs typeface="Angsana New"/>
              </a:rPr>
              <a:t>รพ.โป่งน้ำร้อน  พ.ค.67</a:t>
            </a:r>
            <a:endParaRPr lang="en-US" sz="1100" dirty="0">
              <a:ea typeface="Calibri"/>
              <a:cs typeface="Cordia New"/>
            </a:endParaRPr>
          </a:p>
        </p:txBody>
      </p:sp>
      <p:sp>
        <p:nvSpPr>
          <p:cNvPr id="5" name="กล่องข้อความ 2"/>
          <p:cNvSpPr txBox="1">
            <a:spLocks noChangeArrowheads="1"/>
          </p:cNvSpPr>
          <p:nvPr/>
        </p:nvSpPr>
        <p:spPr bwMode="auto">
          <a:xfrm>
            <a:off x="8244408" y="6237312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5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132530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322201"/>
            <a:ext cx="8208912" cy="543594"/>
          </a:xfrm>
        </p:spPr>
        <p:txBody>
          <a:bodyPr>
            <a:normAutofit/>
          </a:bodyPr>
          <a:lstStyle/>
          <a:p>
            <a:pPr algn="ctr"/>
            <a:r>
              <a:rPr lang="th-TH" altLang="en-US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th-TH" sz="4000" dirty="0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83568" y="764704"/>
            <a:ext cx="7848872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วิเคราะห์ </a:t>
            </a:r>
            <a:r>
              <a:rPr lang="th-TH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อัตราการ </a:t>
            </a:r>
            <a:r>
              <a:rPr lang="en-US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Refer </a:t>
            </a:r>
            <a:r>
              <a:rPr lang="th-TH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ด้วย </a:t>
            </a:r>
            <a:r>
              <a:rPr lang="en-US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Control Chart ±2 SD</a:t>
            </a:r>
            <a:endParaRPr lang="th-TH" sz="2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graphicFrame>
        <p:nvGraphicFramePr>
          <p:cNvPr id="10" name="แผนภูมิ 9">
            <a:extLst>
              <a:ext uri="{FF2B5EF4-FFF2-40B4-BE49-F238E27FC236}">
                <a16:creationId xmlns:lc="http://schemas.openxmlformats.org/drawingml/2006/lockedCanvas" xmlns:arto="http://schemas.microsoft.com/office/word/2006/arto" xmlns:a16="http://schemas.microsoft.com/office/drawing/2014/main" xmlns:w16se="http://schemas.microsoft.com/office/word/2015/wordml/symex" xmlns:w16cid="http://schemas.microsoft.com/office/word/2016/wordml/cid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="" xmlns:w15="http://schemas.microsoft.com/office/word/2012/wordml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 id="{FBDBB9C3-D7DD-448B-BB4F-A340A8F31C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9952239"/>
              </p:ext>
            </p:extLst>
          </p:nvPr>
        </p:nvGraphicFramePr>
        <p:xfrm>
          <a:off x="827584" y="1412776"/>
          <a:ext cx="748883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a typeface="Calibri"/>
                <a:cs typeface="Angsana New"/>
              </a:rPr>
              <a:t>รพ.โป่งน้ำร้อน  พ.ค.67</a:t>
            </a:r>
            <a:endParaRPr lang="en-US" sz="1100" dirty="0">
              <a:ea typeface="Calibri"/>
              <a:cs typeface="Cordia New"/>
            </a:endParaRPr>
          </a:p>
        </p:txBody>
      </p:sp>
      <p:sp>
        <p:nvSpPr>
          <p:cNvPr id="13" name="กล่องข้อความ 2"/>
          <p:cNvSpPr txBox="1">
            <a:spLocks noChangeArrowheads="1"/>
          </p:cNvSpPr>
          <p:nvPr/>
        </p:nvSpPr>
        <p:spPr bwMode="auto">
          <a:xfrm>
            <a:off x="8244408" y="6237312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</a:pPr>
            <a:r>
              <a:rPr lang="th-TH" sz="1400" dirty="0" smtClean="0">
                <a:solidFill>
                  <a:srgbClr val="000000"/>
                </a:solidFill>
                <a:ea typeface="Calibri"/>
                <a:cs typeface="Angsana New"/>
              </a:rPr>
              <a:t>6</a:t>
            </a:r>
            <a:endParaRPr lang="en-US" sz="1100" dirty="0">
              <a:solidFill>
                <a:prstClr val="black"/>
              </a:solidFill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364823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17156" y="1340768"/>
            <a:ext cx="7742695" cy="4248472"/>
          </a:xfrm>
        </p:spPr>
        <p:txBody>
          <a:bodyPr>
            <a:noAutofit/>
          </a:bodyPr>
          <a:lstStyle/>
          <a:p>
            <a:r>
              <a:rPr lang="th-TH" sz="18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วิเคราะห์ </a:t>
            </a:r>
            <a:br>
              <a:rPr lang="th-TH" sz="18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18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ในปี 2562 พบว่ามีการ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refer 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ด้วยภาวะตัวเหลือง ทั้ง 4 </a:t>
            </a:r>
            <a:r>
              <a:rPr lang="th-TH" sz="1800" dirty="0" err="1" smtClean="0">
                <a:latin typeface="Browallia New" pitchFamily="34" charset="-34"/>
                <a:cs typeface="Browallia New" pitchFamily="34" charset="-34"/>
              </a:rPr>
              <a:t>ไตรมาส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แยกตามสาเหตุจาก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Physiological jaundice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ร้อยละ 58.14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, Pathological jaundice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ร้อยละ 41.86 สาเหตุเกิดจากน้ำนมแม่ไม่เพียงพอ น้ำนมไม่ไหล/ไหลน้อย ร่วมกับการดูดนมของทารกไม่ดี ร้อยละ 51.16 </a:t>
            </a:r>
            <a:br>
              <a:rPr lang="th-TH" sz="1800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    </a:t>
            </a:r>
            <a:r>
              <a:rPr lang="th-TH" sz="1800" b="1" u="sng" dirty="0" smtClean="0">
                <a:latin typeface="Browallia New" pitchFamily="34" charset="-34"/>
                <a:cs typeface="Browallia New" pitchFamily="34" charset="-34"/>
              </a:rPr>
              <a:t>การพัฒนา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   - พัฒนาแนวทางการกระตุ้นการดูดนมของทารกใน 24 ชั่วโมงแรก โดยกระตุ้นให้ดูดนมแม่ทุก 2 ชั่วโมง ร่วมกับประเมินการไหลของน้ำนมมารดาทุกเวรเช้า หรือ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Latch score &lt; 7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คะแนน ให้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Lac aid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ช่วยทันที และประเมินการขับถ่ายอุจจาระ ปัสสาวะทุกเวร และประเมินน้ำหนักตัวทุกวัน </a:t>
            </a:r>
            <a:br>
              <a:rPr lang="th-TH" sz="1800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18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</a:t>
            </a:r>
            <a:r>
              <a:rPr lang="th-TH" sz="1800" b="1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ผลลัพธ์</a:t>
            </a:r>
            <a:r>
              <a:rPr lang="th-TH" sz="18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	ในปี 2563 ยังพบปัญหาน้ำนมไหลน้อย ร้อยละ 58.56 </a:t>
            </a:r>
            <a:br>
              <a:rPr lang="th-TH" sz="18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</a:t>
            </a:r>
            <a: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endParaRPr lang="th-TH" sz="1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67627" y="494161"/>
            <a:ext cx="7892224" cy="56169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th-TH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80312" y="213820"/>
            <a:ext cx="1451774" cy="332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a typeface="Calibri"/>
                <a:cs typeface="Angsana New"/>
              </a:rPr>
              <a:t>รพ.โป่งน้ำร้อน  พ.ค.67</a:t>
            </a:r>
            <a:endParaRPr lang="en-US" sz="1100" dirty="0">
              <a:ea typeface="Calibri"/>
              <a:cs typeface="Cordia New"/>
            </a:endParaRPr>
          </a:p>
        </p:txBody>
      </p: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8106199" y="6224884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</a:pPr>
            <a:r>
              <a:rPr lang="th-TH" sz="1400" dirty="0" smtClean="0">
                <a:solidFill>
                  <a:srgbClr val="000000"/>
                </a:solidFill>
                <a:ea typeface="Calibri"/>
                <a:cs typeface="Angsana New"/>
              </a:rPr>
              <a:t>7</a:t>
            </a:r>
            <a:endParaRPr lang="en-US" sz="1100" dirty="0">
              <a:solidFill>
                <a:prstClr val="black"/>
              </a:solidFill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124955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17156" y="1340768"/>
            <a:ext cx="7742695" cy="4248472"/>
          </a:xfrm>
        </p:spPr>
        <p:txBody>
          <a:bodyPr>
            <a:noAutofit/>
          </a:bodyPr>
          <a:lstStyle/>
          <a:p>
            <a:r>
              <a:rPr lang="th-TH" sz="20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th-TH" sz="20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20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th-TH" sz="20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18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วิเคราะห์ </a:t>
            </a:r>
            <a:br>
              <a:rPr lang="th-TH" sz="18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18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  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ในปี 2563 พบว่ามีการ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refer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ด้วยภาวะตัวเหลือง จำนวน 6 ราย สาเหตุจาก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Physiological jaundice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จากปัญหาในเรื่องของน้ำนมไหลน้อย ร้อยละ 58.56 ยังพบปัญหาน้ำนมไหลน้อยมากขึ้น เนื่องจากไม่มีระบบการประเมินการไหลของน้ำนมที่ชัดเจนในวันแรก จะเริ่มประเมินก่อนกลับบ้าน ร่วมกับมารดาเป็นแรงงานต่างด้าวมีปัญหาเรื่องการสื่อสาร</a:t>
            </a:r>
            <a:br>
              <a:rPr lang="th-TH" sz="1800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    </a:t>
            </a:r>
            <a:r>
              <a:rPr lang="th-TH" sz="1800" b="1" u="sng" dirty="0" smtClean="0">
                <a:latin typeface="Browallia New" pitchFamily="34" charset="-34"/>
                <a:cs typeface="Browallia New" pitchFamily="34" charset="-34"/>
              </a:rPr>
              <a:t>การพัฒนา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   - ประเมินการไหลของน้ำนมมารดาเมื่อครบ 24 ชั่วโมง ถ้าน้ำนมไม่ไหลรายงานแพทย์ให้ </a:t>
            </a:r>
            <a:r>
              <a:rPr lang="en-US" sz="1800" dirty="0" err="1" smtClean="0">
                <a:latin typeface="Browallia New" pitchFamily="34" charset="-34"/>
                <a:cs typeface="Browallia New" pitchFamily="34" charset="-34"/>
              </a:rPr>
              <a:t>motilium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 1x3 </a:t>
            </a:r>
            <a:r>
              <a:rPr lang="en-US" sz="1800" dirty="0" err="1" smtClean="0">
                <a:latin typeface="Browallia New" pitchFamily="34" charset="-34"/>
                <a:cs typeface="Browallia New" pitchFamily="34" charset="-34"/>
              </a:rPr>
              <a:t>po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 pc</a:t>
            </a:r>
            <a:br>
              <a:rPr lang="en-US" sz="1800" dirty="0" smtClean="0">
                <a:latin typeface="Browallia New" pitchFamily="34" charset="-34"/>
                <a:cs typeface="Browallia New" pitchFamily="34" charset="-34"/>
              </a:rPr>
            </a:b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	-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ประสานแพทย์แผนไทยประคบเต้านมวันละ 1 ครั้งและประคบซ้ำ หากพบว่าน้ำนมยังไหลไม่ดี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/>
            </a:r>
            <a:br>
              <a:rPr lang="en-US" sz="1800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	- พัฒนาการตรวจคัดกรองและภาวะตัวเหลืองในทารกแรกเกิด โดยใช้เครื่องวัดค่า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MB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ทางผิวหนัง วันละ 1 ครั้งในเวรดึก และใช้เกณฑ์การประเมินระดับบิลิรูบินตามแนวทางในการดูแลทารกที่มีภาวะตัวเหลืองและ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Phototherapy-Exchange transfusion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จาก รพศ.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/>
            </a:r>
            <a:br>
              <a:rPr lang="en-US" sz="1800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	- ทารกที่มี </a:t>
            </a:r>
            <a:r>
              <a:rPr lang="en-US" sz="1800" dirty="0" err="1" smtClean="0">
                <a:latin typeface="Browallia New" pitchFamily="34" charset="-34"/>
                <a:cs typeface="Browallia New" pitchFamily="34" charset="-34"/>
              </a:rPr>
              <a:t>Toung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 tie 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รายงานแพทย์ทุก</a:t>
            </a:r>
            <a:r>
              <a:rPr lang="th-TH" sz="1800" dirty="0" err="1" smtClean="0">
                <a:latin typeface="Browallia New" pitchFamily="34" charset="-34"/>
                <a:cs typeface="Browallia New" pitchFamily="34" charset="-34"/>
              </a:rPr>
              <a:t>เคส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และส่งพบ</a:t>
            </a:r>
            <a:r>
              <a:rPr lang="th-TH" sz="1800" dirty="0" err="1" smtClean="0">
                <a:latin typeface="Browallia New" pitchFamily="34" charset="-34"/>
                <a:cs typeface="Browallia New" pitchFamily="34" charset="-34"/>
              </a:rPr>
              <a:t>ทันตแพทย์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เพื่อพิจารณาทำ </a:t>
            </a:r>
            <a:r>
              <a:rPr lang="en-US" sz="1800" dirty="0" err="1" smtClean="0">
                <a:latin typeface="Browallia New" pitchFamily="34" charset="-34"/>
                <a:cs typeface="Browallia New" pitchFamily="34" charset="-34"/>
              </a:rPr>
              <a:t>Frenulotomy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/>
            </a:r>
            <a:br>
              <a:rPr lang="en-US" sz="1800" dirty="0" smtClean="0">
                <a:latin typeface="Browallia New" pitchFamily="34" charset="-34"/>
                <a:cs typeface="Browallia New" pitchFamily="34" charset="-34"/>
              </a:rPr>
            </a:b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	-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จัดซื้อเครื่อง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on Photo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เพิ่ม</a:t>
            </a:r>
            <a:br>
              <a:rPr lang="th-TH" sz="1800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1800" dirty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   </a:t>
            </a:r>
            <a:r>
              <a:rPr lang="th-TH" sz="1800" b="1" u="sng" dirty="0" smtClean="0">
                <a:latin typeface="Browallia New" pitchFamily="34" charset="-34"/>
                <a:cs typeface="Browallia New" pitchFamily="34" charset="-34"/>
              </a:rPr>
              <a:t>ผลลัพธ์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	 ในปี 2564-2565 พบว่ามีการ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refer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ด้วย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Neonatal jaundice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แนวโน้มลดลง </a:t>
            </a:r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</a:t>
            </a:r>
            <a: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endParaRPr lang="th-TH" sz="1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67627" y="494161"/>
            <a:ext cx="7892224" cy="56169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th-TH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80312" y="213820"/>
            <a:ext cx="1451774" cy="332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a typeface="Calibri"/>
                <a:cs typeface="Angsana New"/>
              </a:rPr>
              <a:t>รพ.โป่งน้ำร้อน  พ.ค.67</a:t>
            </a:r>
            <a:endParaRPr lang="en-US" sz="1100" dirty="0">
              <a:ea typeface="Calibri"/>
              <a:cs typeface="Cordia New"/>
            </a:endParaRPr>
          </a:p>
        </p:txBody>
      </p: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8106199" y="6224884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</a:pPr>
            <a:r>
              <a:rPr lang="th-TH" sz="1400" dirty="0" smtClean="0">
                <a:solidFill>
                  <a:srgbClr val="000000"/>
                </a:solidFill>
                <a:ea typeface="Calibri"/>
                <a:cs typeface="Angsana New"/>
              </a:rPr>
              <a:t>8</a:t>
            </a:r>
            <a:endParaRPr lang="en-US" sz="1100" dirty="0">
              <a:solidFill>
                <a:prstClr val="black"/>
              </a:solidFill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124955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17156" y="1340768"/>
            <a:ext cx="7742695" cy="4248472"/>
          </a:xfrm>
        </p:spPr>
        <p:txBody>
          <a:bodyPr>
            <a:noAutofit/>
          </a:bodyPr>
          <a:lstStyle/>
          <a:p>
            <a:r>
              <a:rPr lang="th-TH" sz="1800" b="1" dirty="0" smtClean="0">
                <a:latin typeface="Browallia New" pitchFamily="34" charset="-34"/>
                <a:cs typeface="Browallia New" pitchFamily="34" charset="-34"/>
              </a:rPr>
              <a:t>วิเคราะห์ </a:t>
            </a:r>
            <a:br>
              <a:rPr lang="th-TH" sz="1800" b="1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1800" b="1" dirty="0" smtClean="0">
                <a:latin typeface="Browallia New" pitchFamily="34" charset="-34"/>
                <a:cs typeface="Browallia New" pitchFamily="34" charset="-34"/>
              </a:rPr>
              <a:t>     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ในปี 2564-2565 พบว่ามีการ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refer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ด้วยภาวะตัวเหลืองแนวโน้มลดลง  เนื่องจากในปี 2564-2565 มีสถานการณ์การระบาดของโรค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COVID-19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แนวทางปฏิบัติในการดูแลทารก ต้องให้มารดาและทารกอยู่ห่างกัน ในกรณีที่มารดามีภาวะเสี่ยง ทำให้มารดาไม่สามารถเลี้ยงลูกด้วยนมแม่ได้ทันที เนื่องจากต้องรอผล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PCR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(24-48 ชั่วโมง) ทำให้ทารกได้รับนมผมสมทดแทนอย่างเพียงพอ</a:t>
            </a:r>
            <a:br>
              <a:rPr lang="th-TH" sz="1800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    </a:t>
            </a:r>
            <a:r>
              <a:rPr lang="th-TH" sz="1800" b="1" u="sng" dirty="0" smtClean="0">
                <a:latin typeface="Browallia New" pitchFamily="34" charset="-34"/>
                <a:cs typeface="Browallia New" pitchFamily="34" charset="-34"/>
              </a:rPr>
              <a:t>การพัฒนา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- หลังจากสถานการณ์การระบาดของโรค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COVID-19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ได้มีการปรับมาตรการคลี่คลายลง ได้มีการกระตุ้น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Breast feeding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หายใน 30 นาทีหลังคลอดทุกราย และกระตุ้นให้ทารกดูดนมมารดาทุก 2-3 ชั่วโมง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/>
            </a:r>
            <a:br>
              <a:rPr lang="en-US" sz="1800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	- ปรับเปลี่ยนการตรวจคัดกรองภาวะตัวเหลืองในทารกแรกเกิด โดยใช้เครื่องวัดค่า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MB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ทางผิวหนังทุกเวรๆ ละ 1 ครั้ง หากพบว่าค่า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MB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เกินเกณฑ์ให้รายงานแพทย์ทันที พร้อมทั้งทำการเจาะ </a:t>
            </a:r>
            <a:r>
              <a:rPr lang="en-US" sz="1800" dirty="0" err="1" smtClean="0">
                <a:latin typeface="Browallia New" pitchFamily="34" charset="-34"/>
                <a:cs typeface="Browallia New" pitchFamily="34" charset="-34"/>
              </a:rPr>
              <a:t>Hct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, MB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ส่งห้อง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Lab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ได้ไม่เกินเวลา 20.00 น. ของทุกวัน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/>
            </a:r>
            <a:br>
              <a:rPr lang="en-US" sz="1800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	- มีการเจาะหาสาเหตุภาวะ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Neonatal jaundice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โดยเจาะ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CBC, Blood group, </a:t>
            </a:r>
            <a:r>
              <a:rPr lang="en-US" sz="1800" dirty="0" err="1" smtClean="0">
                <a:latin typeface="Browallia New" pitchFamily="34" charset="-34"/>
                <a:cs typeface="Browallia New" pitchFamily="34" charset="-34"/>
              </a:rPr>
              <a:t>Rh.Typing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, </a:t>
            </a:r>
            <a:r>
              <a:rPr lang="en-US" sz="1800" dirty="0" err="1" smtClean="0">
                <a:latin typeface="Browallia New" pitchFamily="34" charset="-34"/>
                <a:cs typeface="Browallia New" pitchFamily="34" charset="-34"/>
              </a:rPr>
              <a:t>Reticulocy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 count, Direct </a:t>
            </a:r>
            <a:r>
              <a:rPr lang="en-US" sz="1800" dirty="0" err="1" smtClean="0">
                <a:latin typeface="Browallia New" pitchFamily="34" charset="-34"/>
                <a:cs typeface="Browallia New" pitchFamily="34" charset="-34"/>
              </a:rPr>
              <a:t>coomb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 test, G6PD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/>
            </a:r>
            <a:br>
              <a:rPr lang="th-TH" sz="1800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1800" dirty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   </a:t>
            </a:r>
            <a:r>
              <a:rPr lang="th-TH" sz="1800" b="1" u="sng" dirty="0" smtClean="0">
                <a:latin typeface="Browallia New" pitchFamily="34" charset="-34"/>
                <a:cs typeface="Browallia New" pitchFamily="34" charset="-34"/>
              </a:rPr>
              <a:t>ผลลัพธ์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	 ในปี 2566 พบว่ามีการ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refer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ด้วยภาวะตัวเหลือง 2 ราย </a:t>
            </a:r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   </a:t>
            </a:r>
            <a: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en-US" sz="20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endParaRPr lang="th-TH" sz="18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67627" y="494161"/>
            <a:ext cx="7892224" cy="56169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th-TH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80312" y="213820"/>
            <a:ext cx="1451774" cy="332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a typeface="Calibri"/>
                <a:cs typeface="Angsana New"/>
              </a:rPr>
              <a:t>รพ.โป่งน้ำร้อน  พ.ค.67</a:t>
            </a:r>
            <a:endParaRPr lang="en-US" sz="1100" dirty="0">
              <a:ea typeface="Calibri"/>
              <a:cs typeface="Cordia New"/>
            </a:endParaRPr>
          </a:p>
        </p:txBody>
      </p: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8106199" y="6224884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</a:pPr>
            <a:r>
              <a:rPr lang="th-TH" sz="1400" dirty="0" smtClean="0">
                <a:solidFill>
                  <a:srgbClr val="000000"/>
                </a:solidFill>
                <a:ea typeface="Calibri"/>
                <a:cs typeface="Angsana New"/>
              </a:rPr>
              <a:t>9</a:t>
            </a:r>
            <a:endParaRPr lang="en-US" sz="1100" dirty="0">
              <a:solidFill>
                <a:prstClr val="black"/>
              </a:solidFill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124955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5053</TotalTime>
  <Words>1653</Words>
  <Application>Microsoft Office PowerPoint</Application>
  <PresentationFormat>นำเสนอทางหน้าจอ (4:3)</PresentationFormat>
  <Paragraphs>255</Paragraphs>
  <Slides>13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4</vt:i4>
      </vt:variant>
      <vt:variant>
        <vt:lpstr>ชื่อเรื่องภาพนิ่ง</vt:lpstr>
      </vt:variant>
      <vt:variant>
        <vt:i4>13</vt:i4>
      </vt:variant>
    </vt:vector>
  </HeadingPairs>
  <TitlesOfParts>
    <vt:vector size="17" baseType="lpstr">
      <vt:lpstr>ชุดรูปแบบของ Office</vt:lpstr>
      <vt:lpstr>3_Office Theme</vt:lpstr>
      <vt:lpstr>4_Office Theme</vt:lpstr>
      <vt:lpstr>5_Office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ผลลัพธ์และการพัฒนาที่ผ่านมา (Performance &amp; Interventions)</vt:lpstr>
      <vt:lpstr>ผลลัพธ์และการพัฒนาที่ผ่านมา (Performance &amp; Interventions)</vt:lpstr>
      <vt:lpstr>วิเคราะห์        ในปี 2562 พบว่ามีการ refer  ด้วยภาวะตัวเหลือง ทั้ง 4 ไตรมาส แยกตามสาเหตุจาก Physiological jaundice ร้อยละ 58.14 , Pathological jaundice ร้อยละ 41.86 สาเหตุเกิดจากน้ำนมแม่ไม่เพียงพอ น้ำนมไม่ไหล/ไหลน้อย ร่วมกับการดูดนมของทารกไม่ดี ร้อยละ 51.16       การพัฒนา    - พัฒนาแนวทางการกระตุ้นการดูดนมของทารกใน 24 ชั่วโมงแรก โดยกระตุ้นให้ดูดนมแม่ทุก 2 ชั่วโมง ร่วมกับประเมินการไหลของน้ำนมมารดาทุกเวรเช้า หรือ Latch score &lt; 7 คะแนน ให้ Lac aid ช่วยทันที และประเมินการขับถ่ายอุจจาระ ปัสสาวะทุกเวร และประเมินน้ำหนักตัวทุกวัน       ผลลัพธ์ ในปี 2563 ยังพบปัญหาน้ำนมไหลน้อย ร้อยละ 58.56        </vt:lpstr>
      <vt:lpstr>  วิเคราะห์         ในปี 2563 พบว่ามีการ refer ด้วยภาวะตัวเหลือง จำนวน 6 ราย สาเหตุจาก Physiological jaundice จากปัญหาในเรื่องของน้ำนมไหลน้อย ร้อยละ 58.56 ยังพบปัญหาน้ำนมไหลน้อยมากขึ้น เนื่องจากไม่มีระบบการประเมินการไหลของน้ำนมที่ชัดเจนในวันแรก จะเริ่มประเมินก่อนกลับบ้าน ร่วมกับมารดาเป็นแรงงานต่างด้าวมีปัญหาเรื่องการสื่อสาร      การพัฒนา    - ประเมินการไหลของน้ำนมมารดาเมื่อครบ 24 ชั่วโมง ถ้าน้ำนมไม่ไหลรายงานแพทย์ให้ motilium 1x3 po pc  - ประสานแพทย์แผนไทยประคบเต้านมวันละ 1 ครั้งและประคบซ้ำ หากพบว่าน้ำนมยังไหลไม่ดี  - พัฒนาการตรวจคัดกรองและภาวะตัวเหลืองในทารกแรกเกิด โดยใช้เครื่องวัดค่า MB ทางผิวหนัง วันละ 1 ครั้งในเวรดึก และใช้เกณฑ์การประเมินระดับบิลิรูบินตามแนวทางในการดูแลทารกที่มีภาวะตัวเหลืองและ Phototherapy-Exchange transfusion จาก รพศ.  - ทารกที่มี Toung tie  รายงานแพทย์ทุกเคส และส่งพบทันตแพทย์ เพื่อพิจารณาทำ Frenulotomy  - จัดซื้อเครื่อง on Photo เพิ่ม      ผลลัพธ์  ในปี 2564-2565 พบว่ามีการ refer ด้วย Neonatal jaundice แนวโน้มลดลง        </vt:lpstr>
      <vt:lpstr>วิเคราะห์        ในปี 2564-2565 พบว่ามีการ refer ด้วยภาวะตัวเหลืองแนวโน้มลดลง  เนื่องจากในปี 2564-2565 มีสถานการณ์การระบาดของโรค COVID-19 แนวทางปฏิบัติในการดูแลทารก ต้องให้มารดาและทารกอยู่ห่างกัน ในกรณีที่มารดามีภาวะเสี่ยง ทำให้มารดาไม่สามารถเลี้ยงลูกด้วยนมแม่ได้ทันที เนื่องจากต้องรอผล PCR (24-48 ชั่วโมง) ทำให้ทารกได้รับนมผมสมทดแทนอย่างเพียงพอ      การพัฒนา - หลังจากสถานการณ์การระบาดของโรค COVID-19 ได้มีการปรับมาตรการคลี่คลายลง ได้มีการกระตุ้น Breast feeding หายใน 30 นาทีหลังคลอดทุกราย และกระตุ้นให้ทารกดูดนมมารดาทุก 2-3 ชั่วโมง  - ปรับเปลี่ยนการตรวจคัดกรองภาวะตัวเหลืองในทารกแรกเกิด โดยใช้เครื่องวัดค่า MB ทางผิวหนังทุกเวรๆ ละ 1 ครั้ง หากพบว่าค่า MB เกินเกณฑ์ให้รายงานแพทย์ทันที พร้อมทั้งทำการเจาะ Hct, MB ส่งห้อง Lab ได้ไม่เกินเวลา 20.00 น. ของทุกวัน  - มีการเจาะหาสาเหตุภาวะ Neonatal jaundice  โดยเจาะ CBC, Blood group, Rh.Typing, Reticulocy count, Direct coomb test, G6PD      ผลลัพธ์  ในปี 2566 พบว่ามีการ refer ด้วยภาวะตัวเหลือง 2 ราย        </vt:lpstr>
      <vt:lpstr>วิเคราะห์      ในปี 2566 พบว่ามีการ refer ด้วยภาวะตัวเหลือง 2 ราย พบว่าสาเหตุจาก Physiological jaundice, Pathological jaundice อย่างละ 1 ราย ปัญหาจากด้านสาเหตุ Physiological jaundice มาจากปัจจัยมารดาเรื่องหัวนมบอด ทำให้ทารกไม่สามารถดูดนมมารดาได้ ร่วมกับมีน้ำนมน้อยใน 24 ชั่วโมงแรก ไม่ได้มีการรายงานแพทย์ เพื่อพิจารณาใน Motilium 1x1 po pc ร่วมกับทารกคลอด BBA ด้านสาเหตุ Pathological jaundice พบว่าไม่ได้มีการเจาะหาสาเหตุภาวะ Neonatal jaundice       การพัฒนา เริ่มดูแลมารดาตั้งแต่ระยะ ANC ให้มีประสิทธิภาพ โดยการตรวจเต้านมและหัวนมหญิงตั้งครรภ์ทุกราย และลงบันทึกการตรวจในสมุดสีชมพู ในรายที่มีปัญหาหัวนมสั้น/บอด/บุ๋ม ดำเนินการแก้ไขหัวนมตั้งแต่ครั้งแรกที่พบด้วย syring, ประทุมแก้ว และการนวดดึงหัวนมแบบวิธี Hoffman technique       ผลลัพธ์  ในปี 2566 พบว่ามีการ refer ด้วยภาวะตัวเหลือง 2 ราย          </vt:lpstr>
      <vt:lpstr>วิเคราะห์      ในปี 2567 (ต.ค.66 – มี.ค. 67) พบว่ามีการ refer ด้วยภาวะตัวเหลือง 2 ราย พบว่าสาเหตุจาก Pathological jaundice ,Physiological jaundice อย่างละ 1 ราย ปัญหาจากด้านสาเหตุ Pathological jaundice พบว่า ทารกมีภาวะ G6PD ด้านสาเหตุ Physiological jaundice มาจากปัจจัยมารดา น้ำนมไหลน้อยใน 24 ชั่วโมงแรก ร่วมกับทารกตัวโต มีน้ำหนักแรกคลอด 3,670 g      การพัฒนา ยอดทารกตัวเหลืองมีแนวโน้มลดลง เนื่องจากมีการประเมินได้อย่างรวดเร็ว แต่ยังพบว่าทารกตัวเหลืองได้รับการ refer มาจากปัจจัยทางด้านมารดา ในเรื่องของน้ำนมไหลน้อยใน 24 ชั่วโมงแรกหลังคลอด ควรพัฒนาต่อในเรื่องของการพิจารณาในการให้นมเสริม      ผลลัพธ์  ในปี 2567 พบว่ามีการ refer ด้วยภาวะตัวเหลือง 2 ราย          </vt:lpstr>
      <vt:lpstr>ผลลัพธ์และการพัฒนาที่ผ่านมา (Performance &amp; Interventions)</vt:lpstr>
      <vt:lpstr>วิเคราะห์       ในปี 2563 พบว่ามีการ Re-admit ร้อยละ 36.36 มากกว่าในปี 2562 ปัญหาจากการวางแผนจำหน่ายมารดาและทารก   ไม่ครอบคลุม และไม่ได้ประเมินความพร้อมของมารดาในการเลี้ยงดูทารกที่บ้านโดยเฉพาะมารดาครรภ์แรก      การพัฒนา วางแผนจำหน่ายมารดาและทารก โดยประเมินการไหลของน้ำนมร่วมกับการประเมิน latch score หากน้ำนมไหลไม่ดีและ Latch score &lt; 9 คะแนน ไม่จำหน่ายกลับบ้าน พร้อมทั้งประเมินความพร้อมของมารดาทุกราย โดยเน้นย้ำในมารดาครรภ์แรกทุกราย ในเรื่องของการเตรียมความพร้อมในการดูแลทารกและการให้คำแนะนำในการดูแลทารกขณะอยู่บ้าน       ผลลัพธ์  ยังพบมีการ Re-admit 1 รายในปี 2564          ในปี 2564 Re-admit ด้วย Neonatal jaundice 1 ราย ปัญหา มีสาเหตุตัวเหลืองมาจาก Pathological jaundice ร่วมกับมารดาเป็นแรงงานต่างด้าวมีปัญหาเรื่องการสื่อสาร      การพัฒนา    - สอนมารดาปฏิบัติตามหลัก 3 ด คือ ดูดเร็ว ดูดบ่อย ดูดถูกวิธี และสอน/สาธิตการอุ้มทารกในท่าที่ถูกต้องกับมารดาทุกราย พร้อมส่งเสริมความพร้อมในการ Breast feeding กับมารดาทุกรายก่อนกลับบ้าน       ผลลัพธ์  ไม่พบอัตราการ Re-admit ด้วย Neonatal jaundice ในปี 2565-2566       แผนการพัฒนาต่อเนื่อง        - เน้นการเลี้ยงลูกด้วยนมแม่ ร่วมกับ อสม. และชุมชน ในการรณรงค์ให้เลี้ยงลูกด้วยนมแม่ โดยมีการส่ง      อสม. อบรมเป็นปราชญ์นมแม่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pranee</dc:creator>
  <cp:lastModifiedBy>pc</cp:lastModifiedBy>
  <cp:revision>249</cp:revision>
  <cp:lastPrinted>2022-12-29T18:22:32Z</cp:lastPrinted>
  <dcterms:created xsi:type="dcterms:W3CDTF">2019-08-14T13:56:51Z</dcterms:created>
  <dcterms:modified xsi:type="dcterms:W3CDTF">2024-06-04T07:52:18Z</dcterms:modified>
</cp:coreProperties>
</file>